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4"/>
    <p:sldMasterId id="2147483698" r:id="rId5"/>
  </p:sldMasterIdLst>
  <p:notesMasterIdLst>
    <p:notesMasterId r:id="rId15"/>
  </p:notesMasterIdLst>
  <p:handoutMasterIdLst>
    <p:handoutMasterId r:id="rId16"/>
  </p:handoutMasterIdLst>
  <p:sldIdLst>
    <p:sldId id="287" r:id="rId6"/>
    <p:sldId id="265" r:id="rId7"/>
    <p:sldId id="256" r:id="rId8"/>
    <p:sldId id="257" r:id="rId9"/>
    <p:sldId id="258" r:id="rId10"/>
    <p:sldId id="264" r:id="rId11"/>
    <p:sldId id="2147482509" r:id="rId12"/>
    <p:sldId id="262" r:id="rId13"/>
    <p:sldId id="276" r:id="rId14"/>
  </p:sldIdLst>
  <p:sldSz cx="12192000" cy="6858000"/>
  <p:notesSz cx="6858000" cy="9144000"/>
  <p:embeddedFontLst>
    <p:embeddedFont>
      <p:font typeface="BoeingMeso-Regular" panose="020B0604020202020204" charset="0"/>
      <p:regular r:id="rId17"/>
    </p:embeddedFont>
    <p:embeddedFont>
      <p:font typeface="Century Gothic" panose="020B0502020202020204" pitchFamily="34" charset="0"/>
      <p:regular r:id="rId18"/>
      <p:bold r:id="rId19"/>
      <p:italic r:id="rId20"/>
      <p:boldItalic r:id="rId21"/>
    </p:embeddedFont>
    <p:embeddedFont>
      <p:font typeface="Lato" panose="020F0502020204030203" pitchFamily="34" charset="0"/>
      <p:regular r:id="rId22"/>
      <p:bold r:id="rId23"/>
      <p:italic r:id="rId24"/>
      <p:boldItalic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3B0B1"/>
    <a:srgbClr val="BABABA"/>
    <a:srgbClr val="2D2D2D"/>
    <a:srgbClr val="262626"/>
    <a:srgbClr val="2A2A27"/>
    <a:srgbClr val="31302D"/>
    <a:srgbClr val="292826"/>
    <a:srgbClr val="ECECEC"/>
    <a:srgbClr val="E3E3E3"/>
    <a:srgbClr val="DBD9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266"/>
    <p:restoredTop sz="95897"/>
  </p:normalViewPr>
  <p:slideViewPr>
    <p:cSldViewPr snapToGrid="0">
      <p:cViewPr varScale="1">
        <p:scale>
          <a:sx n="111" d="100"/>
          <a:sy n="111" d="100"/>
        </p:scale>
        <p:origin x="1386" y="1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92" d="100"/>
        <a:sy n="92" d="100"/>
      </p:scale>
      <p:origin x="0" y="0"/>
    </p:cViewPr>
  </p:sorterViewPr>
  <p:notesViewPr>
    <p:cSldViewPr snapToGrid="0">
      <p:cViewPr varScale="1">
        <p:scale>
          <a:sx n="99" d="100"/>
          <a:sy n="99" d="100"/>
        </p:scale>
        <p:origin x="4672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font" Target="fonts/font2.fntdata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font" Target="fonts/font5.fntdata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font" Target="fonts/font4.fntdata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font" Target="fonts/font8.fntdata"/><Relationship Id="rId5" Type="http://schemas.openxmlformats.org/officeDocument/2006/relationships/slideMaster" Target="slideMasters/slideMaster2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7.fntdata"/><Relationship Id="rId28" Type="http://schemas.openxmlformats.org/officeDocument/2006/relationships/theme" Target="theme/theme1.xml"/><Relationship Id="rId10" Type="http://schemas.openxmlformats.org/officeDocument/2006/relationships/slide" Target="slides/slide5.xml"/><Relationship Id="rId19" Type="http://schemas.openxmlformats.org/officeDocument/2006/relationships/font" Target="fonts/font3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font" Target="fonts/font6.fntdata"/><Relationship Id="rId27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E38D45B-0A0B-46E1-96F8-79D794AA5B99}" type="doc">
      <dgm:prSet loTypeId="urn:microsoft.com/office/officeart/2009/3/layout/IncreasingArrows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D5AE775-26C5-4DF9-B22F-6D33EBCEE8C3}">
      <dgm:prSet phldrT="[Text]"/>
      <dgm:spPr/>
      <dgm:t>
        <a:bodyPr/>
        <a:lstStyle/>
        <a:p>
          <a:pPr>
            <a:buNone/>
          </a:pPr>
          <a:r>
            <a:rPr lang="en-US" dirty="0"/>
            <a:t>Phase 1: UX Quick Wins (AI-Driven User Experience)</a:t>
          </a:r>
        </a:p>
      </dgm:t>
    </dgm:pt>
    <dgm:pt modelId="{55969DFA-7B21-418E-B90F-DDB0931DFBF4}" type="parTrans" cxnId="{91863DA2-D3A7-4FE0-9DBE-5879B7676C3C}">
      <dgm:prSet/>
      <dgm:spPr/>
      <dgm:t>
        <a:bodyPr/>
        <a:lstStyle/>
        <a:p>
          <a:endParaRPr lang="en-US"/>
        </a:p>
      </dgm:t>
    </dgm:pt>
    <dgm:pt modelId="{F4226246-3FDA-4786-9C94-CCB6003A9C3B}" type="sibTrans" cxnId="{91863DA2-D3A7-4FE0-9DBE-5879B7676C3C}">
      <dgm:prSet/>
      <dgm:spPr/>
      <dgm:t>
        <a:bodyPr/>
        <a:lstStyle/>
        <a:p>
          <a:endParaRPr lang="en-US"/>
        </a:p>
      </dgm:t>
    </dgm:pt>
    <dgm:pt modelId="{6D1A5DB9-9ED0-4655-8923-47111CFEFA20}">
      <dgm:prSet phldrT="[Text]"/>
      <dgm:spPr/>
      <dgm:t>
        <a:bodyPr/>
        <a:lstStyle/>
        <a:p>
          <a:pPr>
            <a:buSzPts val="1000"/>
            <a:buFont typeface="Arial" panose="020B0604020202020204" pitchFamily="34" charset="0"/>
            <a:buChar char="•"/>
          </a:pPr>
          <a:r>
            <a:rPr lang="en-US" dirty="0"/>
            <a:t>Ask Boeing Growth and integration</a:t>
          </a:r>
        </a:p>
        <a:p>
          <a:pPr>
            <a:buSzPts val="1000"/>
            <a:buFont typeface="Arial" panose="020B0604020202020204" pitchFamily="34" charset="0"/>
            <a:buChar char="•"/>
          </a:pPr>
          <a:endParaRPr lang="en-US" dirty="0"/>
        </a:p>
        <a:p>
          <a:pPr>
            <a:buSzPts val="1000"/>
            <a:buFont typeface="Arial" panose="020B0604020202020204" pitchFamily="34" charset="0"/>
            <a:buNone/>
          </a:pPr>
          <a:r>
            <a:rPr lang="en-US" dirty="0"/>
            <a:t>Enable AI-powered search for end user service catalog, incident and knowledge base.</a:t>
          </a:r>
        </a:p>
        <a:p>
          <a:pPr>
            <a:buSzPts val="1000"/>
            <a:buFont typeface="Arial" panose="020B0604020202020204" pitchFamily="34" charset="0"/>
            <a:buChar char="•"/>
          </a:pPr>
          <a:endParaRPr lang="en-US" dirty="0"/>
        </a:p>
      </dgm:t>
    </dgm:pt>
    <dgm:pt modelId="{42171235-4702-4D63-A103-05DA3B6C6734}" type="parTrans" cxnId="{7DDD6905-80D2-4C47-AA5A-0BD85FB0920E}">
      <dgm:prSet/>
      <dgm:spPr/>
      <dgm:t>
        <a:bodyPr/>
        <a:lstStyle/>
        <a:p>
          <a:endParaRPr lang="en-US"/>
        </a:p>
      </dgm:t>
    </dgm:pt>
    <dgm:pt modelId="{722649A1-E7DA-4CDB-A329-D26C091AA757}" type="sibTrans" cxnId="{7DDD6905-80D2-4C47-AA5A-0BD85FB0920E}">
      <dgm:prSet/>
      <dgm:spPr/>
      <dgm:t>
        <a:bodyPr/>
        <a:lstStyle/>
        <a:p>
          <a:endParaRPr lang="en-US"/>
        </a:p>
      </dgm:t>
    </dgm:pt>
    <dgm:pt modelId="{D532C388-61EF-4D58-8E92-BD40F93E0991}">
      <dgm:prSet phldrT="[Text]"/>
      <dgm:spPr/>
      <dgm:t>
        <a:bodyPr/>
        <a:lstStyle/>
        <a:p>
          <a:pPr>
            <a:buNone/>
          </a:pPr>
          <a:r>
            <a:rPr lang="en-US" dirty="0"/>
            <a:t>Phase 2: Generative AI &amp; Automation</a:t>
          </a:r>
        </a:p>
      </dgm:t>
    </dgm:pt>
    <dgm:pt modelId="{0E3EDF6D-6DB5-4442-8224-A238C04D1876}" type="parTrans" cxnId="{BEA564C5-8745-47D4-BA14-9FCA26E9E48C}">
      <dgm:prSet/>
      <dgm:spPr/>
      <dgm:t>
        <a:bodyPr/>
        <a:lstStyle/>
        <a:p>
          <a:endParaRPr lang="en-US"/>
        </a:p>
      </dgm:t>
    </dgm:pt>
    <dgm:pt modelId="{68650B32-0C76-4C51-908D-6098435E3FEC}" type="sibTrans" cxnId="{BEA564C5-8745-47D4-BA14-9FCA26E9E48C}">
      <dgm:prSet/>
      <dgm:spPr/>
      <dgm:t>
        <a:bodyPr/>
        <a:lstStyle/>
        <a:p>
          <a:endParaRPr lang="en-US"/>
        </a:p>
      </dgm:t>
    </dgm:pt>
    <dgm:pt modelId="{58535078-3B3D-4397-8869-3A684425E1F6}">
      <dgm:prSet phldrT="[Text]"/>
      <dgm:spPr/>
      <dgm:t>
        <a:bodyPr/>
        <a:lstStyle/>
        <a:p>
          <a:pPr marL="0" lvl="0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SzPts val="1000"/>
            <a:buFont typeface="Symbol" panose="05050102010706020507" pitchFamily="18" charset="2"/>
            <a:buChar char=""/>
          </a:pPr>
          <a:r>
            <a:rPr lang="en-US" dirty="0"/>
            <a:t>Automate fulfillment of routine service catalog items initiated via AI chat.</a:t>
          </a:r>
        </a:p>
        <a:p>
          <a:pPr marL="0" marR="0" lvl="0" indent="0" defTabSz="91440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Pts val="1000"/>
            <a:buFont typeface="Symbol" panose="05050102010706020507" pitchFamily="18" charset="2"/>
            <a:buChar char=""/>
            <a:tabLst/>
            <a:defRPr/>
          </a:pPr>
          <a:endParaRPr lang="en-US" dirty="0"/>
        </a:p>
        <a:p>
          <a:pPr marL="0" marR="0" lvl="0" indent="0" defTabSz="91440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Pts val="1000"/>
            <a:buFont typeface="Symbol" panose="05050102010706020507" pitchFamily="18" charset="2"/>
            <a:buChar char=""/>
            <a:tabLst/>
            <a:defRPr/>
          </a:pPr>
          <a:r>
            <a:rPr lang="en-US" dirty="0"/>
            <a:t>Streamline service catalog forms with AI-driven autocomplete and suggestions.</a:t>
          </a:r>
        </a:p>
        <a:p>
          <a:pPr marL="0" lvl="0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SzPts val="1000"/>
            <a:buFont typeface="Symbol" panose="05050102010706020507" pitchFamily="18" charset="2"/>
            <a:buChar char=""/>
          </a:pPr>
          <a:endParaRPr lang="en-US" dirty="0"/>
        </a:p>
        <a:p>
          <a:pPr marL="0" lvl="0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SzPts val="1000"/>
            <a:buFont typeface="Symbol" panose="05050102010706020507" pitchFamily="18" charset="2"/>
            <a:buChar char=""/>
          </a:pPr>
          <a:r>
            <a:rPr lang="en-US" dirty="0"/>
            <a:t>Use predictive analytics for change risk assessment and release impact forecasting.</a:t>
          </a:r>
        </a:p>
      </dgm:t>
    </dgm:pt>
    <dgm:pt modelId="{D2CC8AEE-0BB6-44A1-B9DD-00B3D14A5842}" type="parTrans" cxnId="{80CB06D1-4DD4-402F-A81B-2398FE76C942}">
      <dgm:prSet/>
      <dgm:spPr/>
      <dgm:t>
        <a:bodyPr/>
        <a:lstStyle/>
        <a:p>
          <a:endParaRPr lang="en-US"/>
        </a:p>
      </dgm:t>
    </dgm:pt>
    <dgm:pt modelId="{CD330AA0-4347-4959-B50E-CDEF09C4A072}" type="sibTrans" cxnId="{80CB06D1-4DD4-402F-A81B-2398FE76C942}">
      <dgm:prSet/>
      <dgm:spPr/>
      <dgm:t>
        <a:bodyPr/>
        <a:lstStyle/>
        <a:p>
          <a:endParaRPr lang="en-US"/>
        </a:p>
      </dgm:t>
    </dgm:pt>
    <dgm:pt modelId="{4D4C9F26-0879-4557-BF72-1A5C6C362DA6}">
      <dgm:prSet phldrT="[Text]"/>
      <dgm:spPr/>
      <dgm:t>
        <a:bodyPr/>
        <a:lstStyle/>
        <a:p>
          <a:pPr>
            <a:buNone/>
          </a:pPr>
          <a:r>
            <a:rPr lang="en-US"/>
            <a:t>Phase 3: Generative AI &amp; Knowledge Empowerment</a:t>
          </a:r>
        </a:p>
      </dgm:t>
    </dgm:pt>
    <dgm:pt modelId="{9D9A531D-3448-443C-BEE1-E4EA22C9675E}" type="parTrans" cxnId="{EE638A97-7F15-4D52-8F05-837045FEBDD8}">
      <dgm:prSet/>
      <dgm:spPr/>
      <dgm:t>
        <a:bodyPr/>
        <a:lstStyle/>
        <a:p>
          <a:endParaRPr lang="en-US"/>
        </a:p>
      </dgm:t>
    </dgm:pt>
    <dgm:pt modelId="{88291ABD-402F-4C2A-A598-C6E1373D2D8D}" type="sibTrans" cxnId="{EE638A97-7F15-4D52-8F05-837045FEBDD8}">
      <dgm:prSet/>
      <dgm:spPr/>
      <dgm:t>
        <a:bodyPr/>
        <a:lstStyle/>
        <a:p>
          <a:endParaRPr lang="en-US"/>
        </a:p>
      </dgm:t>
    </dgm:pt>
    <dgm:pt modelId="{491CE99F-04E2-484F-A369-84B8F6850093}">
      <dgm:prSet phldrT="[Text]"/>
      <dgm:spPr/>
      <dgm:t>
        <a:bodyPr/>
        <a:lstStyle/>
        <a:p>
          <a:pPr>
            <a:buSzPts val="1000"/>
            <a:buFont typeface="Symbol" panose="05050102010706020507" pitchFamily="18" charset="2"/>
            <a:buChar char=""/>
          </a:pPr>
          <a:r>
            <a:rPr lang="en-US" dirty="0"/>
            <a:t>Auto-generate and keep up-to-date knowledge articles for incidents, changes, and catalog items.</a:t>
          </a:r>
        </a:p>
      </dgm:t>
    </dgm:pt>
    <dgm:pt modelId="{BCFF67AF-121A-4938-A172-93C5AA147DC2}" type="parTrans" cxnId="{8FDB570A-B810-40BF-9557-FBD63FBA60A4}">
      <dgm:prSet/>
      <dgm:spPr/>
      <dgm:t>
        <a:bodyPr/>
        <a:lstStyle/>
        <a:p>
          <a:endParaRPr lang="en-US"/>
        </a:p>
      </dgm:t>
    </dgm:pt>
    <dgm:pt modelId="{CCAF1B86-233E-467D-B28A-897F8BB33CEE}" type="sibTrans" cxnId="{8FDB570A-B810-40BF-9557-FBD63FBA60A4}">
      <dgm:prSet/>
      <dgm:spPr/>
      <dgm:t>
        <a:bodyPr/>
        <a:lstStyle/>
        <a:p>
          <a:endParaRPr lang="en-US"/>
        </a:p>
      </dgm:t>
    </dgm:pt>
    <dgm:pt modelId="{359B3631-9119-487C-BC4D-8C40D636DB0C}">
      <dgm:prSet phldrT="[Text]"/>
      <dgm:spPr/>
      <dgm:t>
        <a:bodyPr/>
        <a:lstStyle/>
        <a:p>
          <a:pPr>
            <a:buNone/>
          </a:pPr>
          <a:r>
            <a:rPr lang="en-US"/>
            <a:t>Phase 4: Agentic AI &amp; Autonomous Operations</a:t>
          </a:r>
        </a:p>
      </dgm:t>
    </dgm:pt>
    <dgm:pt modelId="{163F050D-2B81-4F90-A94F-9E08C90D1B52}" type="parTrans" cxnId="{C12E51B5-9096-4A8C-8590-4FFEBCDD01BD}">
      <dgm:prSet/>
      <dgm:spPr/>
      <dgm:t>
        <a:bodyPr/>
        <a:lstStyle/>
        <a:p>
          <a:endParaRPr lang="en-US"/>
        </a:p>
      </dgm:t>
    </dgm:pt>
    <dgm:pt modelId="{980B4494-E2A2-46BE-94B8-FEAEACE9C37B}" type="sibTrans" cxnId="{C12E51B5-9096-4A8C-8590-4FFEBCDD01BD}">
      <dgm:prSet/>
      <dgm:spPr/>
      <dgm:t>
        <a:bodyPr/>
        <a:lstStyle/>
        <a:p>
          <a:endParaRPr lang="en-US"/>
        </a:p>
      </dgm:t>
    </dgm:pt>
    <dgm:pt modelId="{B7C35E0E-DD35-46C7-A963-C3CB44FD61CF}">
      <dgm:prSet/>
      <dgm:spPr/>
      <dgm:t>
        <a:bodyPr/>
        <a:lstStyle/>
        <a:p>
          <a:pPr>
            <a:buNone/>
          </a:pPr>
          <a:r>
            <a:rPr lang="en-US" dirty="0"/>
            <a:t>Enable AI-powered search of MIM data including status and Summary</a:t>
          </a:r>
        </a:p>
      </dgm:t>
    </dgm:pt>
    <dgm:pt modelId="{247C6FB9-A7FD-4562-B0E7-6A189AD155A3}" type="parTrans" cxnId="{D0A00A26-B857-4034-BBB2-C976C382F9E6}">
      <dgm:prSet/>
      <dgm:spPr/>
      <dgm:t>
        <a:bodyPr/>
        <a:lstStyle/>
        <a:p>
          <a:endParaRPr lang="en-US"/>
        </a:p>
      </dgm:t>
    </dgm:pt>
    <dgm:pt modelId="{166F4678-2963-416C-BD9D-AB3B7BB3470C}" type="sibTrans" cxnId="{D0A00A26-B857-4034-BBB2-C976C382F9E6}">
      <dgm:prSet/>
      <dgm:spPr/>
      <dgm:t>
        <a:bodyPr/>
        <a:lstStyle/>
        <a:p>
          <a:endParaRPr lang="en-US"/>
        </a:p>
      </dgm:t>
    </dgm:pt>
    <dgm:pt modelId="{E6C75399-31E2-4F38-91E1-9B5B46A9AF24}">
      <dgm:prSet/>
      <dgm:spPr/>
      <dgm:t>
        <a:bodyPr/>
        <a:lstStyle/>
        <a:p>
          <a:pPr>
            <a:buSzPts val="1000"/>
            <a:buFont typeface="Arial" panose="020B0604020202020204" pitchFamily="34" charset="0"/>
            <a:buChar char="•"/>
          </a:pPr>
          <a:endParaRPr lang="en-US" dirty="0"/>
        </a:p>
        <a:p>
          <a:pPr>
            <a:buSzPts val="1000"/>
            <a:buFont typeface="Arial" panose="020B0604020202020204" pitchFamily="34" charset="0"/>
            <a:buChar char="•"/>
          </a:pPr>
          <a:r>
            <a:rPr lang="en-US" dirty="0"/>
            <a:t>Enable Chatbot Approvals for RITM</a:t>
          </a:r>
        </a:p>
        <a:p>
          <a:pPr>
            <a:buSzPts val="1000"/>
            <a:buFont typeface="Arial" panose="020B0604020202020204" pitchFamily="34" charset="0"/>
            <a:buChar char="•"/>
          </a:pPr>
          <a:endParaRPr lang="en-US" dirty="0"/>
        </a:p>
        <a:p>
          <a:pPr>
            <a:buSzPts val="1000"/>
            <a:buFont typeface="Arial" panose="020B0604020202020204" pitchFamily="34" charset="0"/>
            <a:buChar char="•"/>
          </a:pPr>
          <a:r>
            <a:rPr lang="en-US" dirty="0"/>
            <a:t>Fulfiller AI enablement for task and CI summarization </a:t>
          </a:r>
        </a:p>
      </dgm:t>
    </dgm:pt>
    <dgm:pt modelId="{D304F678-F205-4F04-96F4-BA0E17F040C5}" type="parTrans" cxnId="{75B7C783-1C94-4D8A-95B4-03AAE47247A7}">
      <dgm:prSet/>
      <dgm:spPr/>
      <dgm:t>
        <a:bodyPr/>
        <a:lstStyle/>
        <a:p>
          <a:endParaRPr lang="en-US"/>
        </a:p>
      </dgm:t>
    </dgm:pt>
    <dgm:pt modelId="{1BB71C19-417B-4237-A70B-54BDB90CD35A}" type="sibTrans" cxnId="{75B7C783-1C94-4D8A-95B4-03AAE47247A7}">
      <dgm:prSet/>
      <dgm:spPr/>
      <dgm:t>
        <a:bodyPr/>
        <a:lstStyle/>
        <a:p>
          <a:endParaRPr lang="en-US"/>
        </a:p>
      </dgm:t>
    </dgm:pt>
    <dgm:pt modelId="{059F6B78-BED7-445F-88EF-F317D0AC1F08}">
      <dgm:prSet/>
      <dgm:spPr/>
      <dgm:t>
        <a:bodyPr/>
        <a:lstStyle/>
        <a:p>
          <a:pPr marL="0" lvl="0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SzPts val="1000"/>
            <a:buFont typeface="Symbol" panose="05050102010706020507" pitchFamily="18" charset="2"/>
            <a:buChar char=""/>
          </a:pPr>
          <a:endParaRPr lang="en-US" dirty="0"/>
        </a:p>
        <a:p>
          <a:pPr marL="0" lvl="0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SzPts val="1000"/>
            <a:buFont typeface="Symbol" panose="05050102010706020507" pitchFamily="18" charset="2"/>
            <a:buChar char=""/>
          </a:pPr>
          <a:r>
            <a:rPr lang="en-US" dirty="0"/>
            <a:t>Automate approvals for low-risk catalog and change requests based on AI recommendations.</a:t>
          </a:r>
        </a:p>
      </dgm:t>
    </dgm:pt>
    <dgm:pt modelId="{1B379F17-BE68-414D-B7F5-1671AE81897D}" type="parTrans" cxnId="{103AC5C0-7282-4EF3-A29C-94C57876444B}">
      <dgm:prSet/>
      <dgm:spPr/>
      <dgm:t>
        <a:bodyPr/>
        <a:lstStyle/>
        <a:p>
          <a:endParaRPr lang="en-US"/>
        </a:p>
      </dgm:t>
    </dgm:pt>
    <dgm:pt modelId="{8944D1F6-0D8A-4FA5-B6B6-34340BFBA2E3}" type="sibTrans" cxnId="{103AC5C0-7282-4EF3-A29C-94C57876444B}">
      <dgm:prSet/>
      <dgm:spPr/>
      <dgm:t>
        <a:bodyPr/>
        <a:lstStyle/>
        <a:p>
          <a:endParaRPr lang="en-US"/>
        </a:p>
      </dgm:t>
    </dgm:pt>
    <dgm:pt modelId="{D3FB4EAC-B4E3-4A0F-BA8A-9D755E5988BD}">
      <dgm:prSet/>
      <dgm:spPr/>
      <dgm:t>
        <a:bodyPr/>
        <a:lstStyle/>
        <a:p>
          <a:pPr>
            <a:buSzPts val="1000"/>
            <a:buFont typeface="Symbol" panose="05050102010706020507" pitchFamily="18" charset="2"/>
            <a:buChar char=""/>
          </a:pPr>
          <a:endParaRPr lang="en-US" dirty="0"/>
        </a:p>
        <a:p>
          <a:pPr>
            <a:buSzPts val="1000"/>
            <a:buFont typeface="Symbol" panose="05050102010706020507" pitchFamily="18" charset="2"/>
            <a:buChar char=""/>
          </a:pPr>
          <a:r>
            <a:rPr lang="en-US" dirty="0"/>
            <a:t>AI-driven recommendations during change planning and release scheduling.</a:t>
          </a:r>
        </a:p>
      </dgm:t>
    </dgm:pt>
    <dgm:pt modelId="{965206FA-04D6-4472-BABD-A0D8738A09B4}" type="parTrans" cxnId="{9912E8F8-C78E-4CD4-A660-F658241AEF37}">
      <dgm:prSet/>
      <dgm:spPr/>
      <dgm:t>
        <a:bodyPr/>
        <a:lstStyle/>
        <a:p>
          <a:endParaRPr lang="en-US"/>
        </a:p>
      </dgm:t>
    </dgm:pt>
    <dgm:pt modelId="{29322EFD-3574-406D-81F4-9E85244E700D}" type="sibTrans" cxnId="{9912E8F8-C78E-4CD4-A660-F658241AEF37}">
      <dgm:prSet/>
      <dgm:spPr/>
      <dgm:t>
        <a:bodyPr/>
        <a:lstStyle/>
        <a:p>
          <a:endParaRPr lang="en-US"/>
        </a:p>
      </dgm:t>
    </dgm:pt>
    <dgm:pt modelId="{48E3E5FF-4B91-4212-952F-7823B6D747A5}">
      <dgm:prSet/>
      <dgm:spPr/>
      <dgm:t>
        <a:bodyPr/>
        <a:lstStyle/>
        <a:p>
          <a:pPr>
            <a:buSzPts val="1000"/>
            <a:buFont typeface="Symbol" panose="05050102010706020507" pitchFamily="18" charset="2"/>
            <a:buChar char=""/>
          </a:pPr>
          <a:endParaRPr lang="en-US" dirty="0"/>
        </a:p>
        <a:p>
          <a:pPr>
            <a:buSzPts val="1000"/>
            <a:buFont typeface="Symbol" panose="05050102010706020507" pitchFamily="18" charset="2"/>
            <a:buChar char=""/>
          </a:pPr>
          <a:r>
            <a:rPr lang="en-US" dirty="0"/>
            <a:t>Use AI to identify knowledge gaps affecting catalog and incident workflows.</a:t>
          </a:r>
        </a:p>
      </dgm:t>
    </dgm:pt>
    <dgm:pt modelId="{A5BEB456-D32E-4F80-BCD2-1992924E8F3E}" type="parTrans" cxnId="{66C488FB-722D-46EB-A365-11259BB881E1}">
      <dgm:prSet/>
      <dgm:spPr/>
      <dgm:t>
        <a:bodyPr/>
        <a:lstStyle/>
        <a:p>
          <a:endParaRPr lang="en-US"/>
        </a:p>
      </dgm:t>
    </dgm:pt>
    <dgm:pt modelId="{928B809A-D1DB-494A-9241-82B3A07B2EC1}" type="sibTrans" cxnId="{66C488FB-722D-46EB-A365-11259BB881E1}">
      <dgm:prSet/>
      <dgm:spPr/>
      <dgm:t>
        <a:bodyPr/>
        <a:lstStyle/>
        <a:p>
          <a:endParaRPr lang="en-US"/>
        </a:p>
      </dgm:t>
    </dgm:pt>
    <dgm:pt modelId="{CF2B5643-D0BF-4025-ABEB-465C9C6900FD}">
      <dgm:prSet phldrT="[Text]"/>
      <dgm:spPr/>
      <dgm:t>
        <a:bodyPr/>
        <a:lstStyle/>
        <a:p>
          <a:pPr>
            <a:buSzPts val="1000"/>
            <a:buFont typeface="Symbol" panose="05050102010706020507" pitchFamily="18" charset="2"/>
            <a:buChar char=""/>
          </a:pPr>
          <a:r>
            <a:rPr lang="en-US" dirty="0"/>
            <a:t>AI agents autonomously manage incident resolution, change execution, and catalog orders including approvals.</a:t>
          </a:r>
        </a:p>
      </dgm:t>
    </dgm:pt>
    <dgm:pt modelId="{4E0DB2CF-7F5B-439E-8823-0F649085276E}" type="parTrans" cxnId="{0269AF6C-9E0B-4633-8CE3-ED35AE55FD6A}">
      <dgm:prSet/>
      <dgm:spPr/>
      <dgm:t>
        <a:bodyPr/>
        <a:lstStyle/>
        <a:p>
          <a:endParaRPr lang="en-US"/>
        </a:p>
      </dgm:t>
    </dgm:pt>
    <dgm:pt modelId="{596CB5DA-2665-4B86-8BD2-6EAC74FF6B33}" type="sibTrans" cxnId="{0269AF6C-9E0B-4633-8CE3-ED35AE55FD6A}">
      <dgm:prSet/>
      <dgm:spPr/>
      <dgm:t>
        <a:bodyPr/>
        <a:lstStyle/>
        <a:p>
          <a:endParaRPr lang="en-US"/>
        </a:p>
      </dgm:t>
    </dgm:pt>
    <dgm:pt modelId="{009BE7AF-6005-4570-8878-E8D447B8364D}">
      <dgm:prSet/>
      <dgm:spPr/>
      <dgm:t>
        <a:bodyPr/>
        <a:lstStyle/>
        <a:p>
          <a:pPr>
            <a:buSzPts val="1000"/>
            <a:buFont typeface="Symbol" panose="05050102010706020507" pitchFamily="18" charset="2"/>
            <a:buChar char=""/>
          </a:pPr>
          <a:endParaRPr lang="en-US" dirty="0"/>
        </a:p>
        <a:p>
          <a:pPr>
            <a:buSzPts val="1000"/>
            <a:buFont typeface="Symbol" panose="05050102010706020507" pitchFamily="18" charset="2"/>
            <a:buChar char=""/>
          </a:pPr>
          <a:r>
            <a:rPr lang="en-US" dirty="0"/>
            <a:t>Integrate AI-driven orchestration for multi-step release processes.</a:t>
          </a:r>
        </a:p>
      </dgm:t>
    </dgm:pt>
    <dgm:pt modelId="{D69F4A39-4585-40DB-B48B-1949ACC593D7}" type="parTrans" cxnId="{544BEE3C-EA30-44B8-93AC-99C49EE32FAB}">
      <dgm:prSet/>
      <dgm:spPr/>
      <dgm:t>
        <a:bodyPr/>
        <a:lstStyle/>
        <a:p>
          <a:endParaRPr lang="en-US"/>
        </a:p>
      </dgm:t>
    </dgm:pt>
    <dgm:pt modelId="{2EB54CEE-6242-44EC-A429-F97E53C83856}" type="sibTrans" cxnId="{544BEE3C-EA30-44B8-93AC-99C49EE32FAB}">
      <dgm:prSet/>
      <dgm:spPr/>
      <dgm:t>
        <a:bodyPr/>
        <a:lstStyle/>
        <a:p>
          <a:endParaRPr lang="en-US"/>
        </a:p>
      </dgm:t>
    </dgm:pt>
    <dgm:pt modelId="{531EDDA7-270B-4931-B5A7-F478E87A0B95}" type="pres">
      <dgm:prSet presAssocID="{6E38D45B-0A0B-46E1-96F8-79D794AA5B99}" presName="Name0" presStyleCnt="0">
        <dgm:presLayoutVars>
          <dgm:chMax val="5"/>
          <dgm:chPref val="5"/>
          <dgm:dir/>
          <dgm:animLvl val="lvl"/>
        </dgm:presLayoutVars>
      </dgm:prSet>
      <dgm:spPr/>
    </dgm:pt>
    <dgm:pt modelId="{8ABAC9E8-A386-4233-A512-CBB96A9395CF}" type="pres">
      <dgm:prSet presAssocID="{DD5AE775-26C5-4DF9-B22F-6D33EBCEE8C3}" presName="parentText1" presStyleLbl="node1" presStyleIdx="0" presStyleCnt="4">
        <dgm:presLayoutVars>
          <dgm:chMax/>
          <dgm:chPref val="3"/>
          <dgm:bulletEnabled val="1"/>
        </dgm:presLayoutVars>
      </dgm:prSet>
      <dgm:spPr/>
    </dgm:pt>
    <dgm:pt modelId="{A25A2371-67B0-471D-ACA7-8FD02DE5016F}" type="pres">
      <dgm:prSet presAssocID="{DD5AE775-26C5-4DF9-B22F-6D33EBCEE8C3}" presName="childText1" presStyleLbl="solidAlignAcc1" presStyleIdx="0" presStyleCnt="4">
        <dgm:presLayoutVars>
          <dgm:chMax val="0"/>
          <dgm:chPref val="0"/>
          <dgm:bulletEnabled val="1"/>
        </dgm:presLayoutVars>
      </dgm:prSet>
      <dgm:spPr/>
    </dgm:pt>
    <dgm:pt modelId="{C0CAEC86-4933-4009-9125-66737A7639DB}" type="pres">
      <dgm:prSet presAssocID="{D532C388-61EF-4D58-8E92-BD40F93E0991}" presName="parentText2" presStyleLbl="node1" presStyleIdx="1" presStyleCnt="4">
        <dgm:presLayoutVars>
          <dgm:chMax/>
          <dgm:chPref val="3"/>
          <dgm:bulletEnabled val="1"/>
        </dgm:presLayoutVars>
      </dgm:prSet>
      <dgm:spPr/>
    </dgm:pt>
    <dgm:pt modelId="{CFB7D15B-A955-4286-BB38-5944A4069531}" type="pres">
      <dgm:prSet presAssocID="{D532C388-61EF-4D58-8E92-BD40F93E0991}" presName="childText2" presStyleLbl="solidAlignAcc1" presStyleIdx="1" presStyleCnt="4">
        <dgm:presLayoutVars>
          <dgm:chMax val="0"/>
          <dgm:chPref val="0"/>
          <dgm:bulletEnabled val="1"/>
        </dgm:presLayoutVars>
      </dgm:prSet>
      <dgm:spPr/>
    </dgm:pt>
    <dgm:pt modelId="{F796B409-8C5F-49F3-BCE0-A9C7CA4979C6}" type="pres">
      <dgm:prSet presAssocID="{4D4C9F26-0879-4557-BF72-1A5C6C362DA6}" presName="parentText3" presStyleLbl="node1" presStyleIdx="2" presStyleCnt="4">
        <dgm:presLayoutVars>
          <dgm:chMax/>
          <dgm:chPref val="3"/>
          <dgm:bulletEnabled val="1"/>
        </dgm:presLayoutVars>
      </dgm:prSet>
      <dgm:spPr/>
    </dgm:pt>
    <dgm:pt modelId="{CC7F367A-A06B-4937-84CB-3DE6B53815AD}" type="pres">
      <dgm:prSet presAssocID="{4D4C9F26-0879-4557-BF72-1A5C6C362DA6}" presName="childText3" presStyleLbl="solidAlignAcc1" presStyleIdx="2" presStyleCnt="4">
        <dgm:presLayoutVars>
          <dgm:chMax val="0"/>
          <dgm:chPref val="0"/>
          <dgm:bulletEnabled val="1"/>
        </dgm:presLayoutVars>
      </dgm:prSet>
      <dgm:spPr/>
    </dgm:pt>
    <dgm:pt modelId="{952F419C-E0E3-4FF1-ACDF-7B93EA64E91B}" type="pres">
      <dgm:prSet presAssocID="{359B3631-9119-487C-BC4D-8C40D636DB0C}" presName="parentText4" presStyleLbl="node1" presStyleIdx="3" presStyleCnt="4">
        <dgm:presLayoutVars>
          <dgm:chMax/>
          <dgm:chPref val="3"/>
          <dgm:bulletEnabled val="1"/>
        </dgm:presLayoutVars>
      </dgm:prSet>
      <dgm:spPr/>
    </dgm:pt>
    <dgm:pt modelId="{26D41602-C8A5-466E-8C44-2B4C9F029C11}" type="pres">
      <dgm:prSet presAssocID="{359B3631-9119-487C-BC4D-8C40D636DB0C}" presName="childText4" presStyleLbl="solidAlignAcc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7DDD6905-80D2-4C47-AA5A-0BD85FB0920E}" srcId="{DD5AE775-26C5-4DF9-B22F-6D33EBCEE8C3}" destId="{6D1A5DB9-9ED0-4655-8923-47111CFEFA20}" srcOrd="0" destOrd="0" parTransId="{42171235-4702-4D63-A103-05DA3B6C6734}" sibTransId="{722649A1-E7DA-4CDB-A329-D26C091AA757}"/>
    <dgm:cxn modelId="{7F969506-A5A0-499F-9576-12D0E2F6A60E}" type="presOf" srcId="{6E38D45B-0A0B-46E1-96F8-79D794AA5B99}" destId="{531EDDA7-270B-4931-B5A7-F478E87A0B95}" srcOrd="0" destOrd="0" presId="urn:microsoft.com/office/officeart/2009/3/layout/IncreasingArrowsProcess"/>
    <dgm:cxn modelId="{8FDB570A-B810-40BF-9557-FBD63FBA60A4}" srcId="{4D4C9F26-0879-4557-BF72-1A5C6C362DA6}" destId="{491CE99F-04E2-484F-A369-84B8F6850093}" srcOrd="0" destOrd="0" parTransId="{BCFF67AF-121A-4938-A172-93C5AA147DC2}" sibTransId="{CCAF1B86-233E-467D-B28A-897F8BB33CEE}"/>
    <dgm:cxn modelId="{12927220-478C-4497-8E08-698783EA212B}" type="presOf" srcId="{B7C35E0E-DD35-46C7-A963-C3CB44FD61CF}" destId="{A25A2371-67B0-471D-ACA7-8FD02DE5016F}" srcOrd="0" destOrd="1" presId="urn:microsoft.com/office/officeart/2009/3/layout/IncreasingArrowsProcess"/>
    <dgm:cxn modelId="{D0A00A26-B857-4034-BBB2-C976C382F9E6}" srcId="{DD5AE775-26C5-4DF9-B22F-6D33EBCEE8C3}" destId="{B7C35E0E-DD35-46C7-A963-C3CB44FD61CF}" srcOrd="1" destOrd="0" parTransId="{247C6FB9-A7FD-4562-B0E7-6A189AD155A3}" sibTransId="{166F4678-2963-416C-BD9D-AB3B7BB3470C}"/>
    <dgm:cxn modelId="{F169C12C-570D-4403-9DCC-07D26862BFD4}" type="presOf" srcId="{58535078-3B3D-4397-8869-3A684425E1F6}" destId="{CFB7D15B-A955-4286-BB38-5944A4069531}" srcOrd="0" destOrd="0" presId="urn:microsoft.com/office/officeart/2009/3/layout/IncreasingArrowsProcess"/>
    <dgm:cxn modelId="{20BA4C3B-50FC-4D70-B6A3-3DA0D0B9080A}" type="presOf" srcId="{059F6B78-BED7-445F-88EF-F317D0AC1F08}" destId="{CFB7D15B-A955-4286-BB38-5944A4069531}" srcOrd="0" destOrd="1" presId="urn:microsoft.com/office/officeart/2009/3/layout/IncreasingArrowsProcess"/>
    <dgm:cxn modelId="{544BEE3C-EA30-44B8-93AC-99C49EE32FAB}" srcId="{359B3631-9119-487C-BC4D-8C40D636DB0C}" destId="{009BE7AF-6005-4570-8878-E8D447B8364D}" srcOrd="1" destOrd="0" parTransId="{D69F4A39-4585-40DB-B48B-1949ACC593D7}" sibTransId="{2EB54CEE-6242-44EC-A429-F97E53C83856}"/>
    <dgm:cxn modelId="{E159273E-5530-42E1-AD3D-138B18B1108F}" type="presOf" srcId="{4D4C9F26-0879-4557-BF72-1A5C6C362DA6}" destId="{F796B409-8C5F-49F3-BCE0-A9C7CA4979C6}" srcOrd="0" destOrd="0" presId="urn:microsoft.com/office/officeart/2009/3/layout/IncreasingArrowsProcess"/>
    <dgm:cxn modelId="{09CE5A3F-97D3-4BBF-8FB9-F5C936E204DD}" type="presOf" srcId="{D532C388-61EF-4D58-8E92-BD40F93E0991}" destId="{C0CAEC86-4933-4009-9125-66737A7639DB}" srcOrd="0" destOrd="0" presId="urn:microsoft.com/office/officeart/2009/3/layout/IncreasingArrowsProcess"/>
    <dgm:cxn modelId="{57245A46-5411-47C4-B52E-CD398AF372E3}" type="presOf" srcId="{491CE99F-04E2-484F-A369-84B8F6850093}" destId="{CC7F367A-A06B-4937-84CB-3DE6B53815AD}" srcOrd="0" destOrd="0" presId="urn:microsoft.com/office/officeart/2009/3/layout/IncreasingArrowsProcess"/>
    <dgm:cxn modelId="{CF864D4B-FD0E-4510-AAB0-75AA0BB9DA9A}" type="presOf" srcId="{009BE7AF-6005-4570-8878-E8D447B8364D}" destId="{26D41602-C8A5-466E-8C44-2B4C9F029C11}" srcOrd="0" destOrd="1" presId="urn:microsoft.com/office/officeart/2009/3/layout/IncreasingArrowsProcess"/>
    <dgm:cxn modelId="{0269AF6C-9E0B-4633-8CE3-ED35AE55FD6A}" srcId="{359B3631-9119-487C-BC4D-8C40D636DB0C}" destId="{CF2B5643-D0BF-4025-ABEB-465C9C6900FD}" srcOrd="0" destOrd="0" parTransId="{4E0DB2CF-7F5B-439E-8823-0F649085276E}" sibTransId="{596CB5DA-2665-4B86-8BD2-6EAC74FF6B33}"/>
    <dgm:cxn modelId="{06C75C50-AAFB-4FBE-A886-E020DE465837}" type="presOf" srcId="{DD5AE775-26C5-4DF9-B22F-6D33EBCEE8C3}" destId="{8ABAC9E8-A386-4233-A512-CBB96A9395CF}" srcOrd="0" destOrd="0" presId="urn:microsoft.com/office/officeart/2009/3/layout/IncreasingArrowsProcess"/>
    <dgm:cxn modelId="{75B7C783-1C94-4D8A-95B4-03AAE47247A7}" srcId="{DD5AE775-26C5-4DF9-B22F-6D33EBCEE8C3}" destId="{E6C75399-31E2-4F38-91E1-9B5B46A9AF24}" srcOrd="2" destOrd="0" parTransId="{D304F678-F205-4F04-96F4-BA0E17F040C5}" sibTransId="{1BB71C19-417B-4237-A70B-54BDB90CD35A}"/>
    <dgm:cxn modelId="{EE638A97-7F15-4D52-8F05-837045FEBDD8}" srcId="{6E38D45B-0A0B-46E1-96F8-79D794AA5B99}" destId="{4D4C9F26-0879-4557-BF72-1A5C6C362DA6}" srcOrd="2" destOrd="0" parTransId="{9D9A531D-3448-443C-BEE1-E4EA22C9675E}" sibTransId="{88291ABD-402F-4C2A-A598-C6E1373D2D8D}"/>
    <dgm:cxn modelId="{4E9D329E-33FA-4482-BDBF-2B50087F09DB}" type="presOf" srcId="{E6C75399-31E2-4F38-91E1-9B5B46A9AF24}" destId="{A25A2371-67B0-471D-ACA7-8FD02DE5016F}" srcOrd="0" destOrd="2" presId="urn:microsoft.com/office/officeart/2009/3/layout/IncreasingArrowsProcess"/>
    <dgm:cxn modelId="{91863DA2-D3A7-4FE0-9DBE-5879B7676C3C}" srcId="{6E38D45B-0A0B-46E1-96F8-79D794AA5B99}" destId="{DD5AE775-26C5-4DF9-B22F-6D33EBCEE8C3}" srcOrd="0" destOrd="0" parTransId="{55969DFA-7B21-418E-B90F-DDB0931DFBF4}" sibTransId="{F4226246-3FDA-4786-9C94-CCB6003A9C3B}"/>
    <dgm:cxn modelId="{C12E51B5-9096-4A8C-8590-4FFEBCDD01BD}" srcId="{6E38D45B-0A0B-46E1-96F8-79D794AA5B99}" destId="{359B3631-9119-487C-BC4D-8C40D636DB0C}" srcOrd="3" destOrd="0" parTransId="{163F050D-2B81-4F90-A94F-9E08C90D1B52}" sibTransId="{980B4494-E2A2-46BE-94B8-FEAEACE9C37B}"/>
    <dgm:cxn modelId="{C81640B7-CDB7-4252-88D3-7C78A072B8B1}" type="presOf" srcId="{359B3631-9119-487C-BC4D-8C40D636DB0C}" destId="{952F419C-E0E3-4FF1-ACDF-7B93EA64E91B}" srcOrd="0" destOrd="0" presId="urn:microsoft.com/office/officeart/2009/3/layout/IncreasingArrowsProcess"/>
    <dgm:cxn modelId="{103AC5C0-7282-4EF3-A29C-94C57876444B}" srcId="{D532C388-61EF-4D58-8E92-BD40F93E0991}" destId="{059F6B78-BED7-445F-88EF-F317D0AC1F08}" srcOrd="1" destOrd="0" parTransId="{1B379F17-BE68-414D-B7F5-1671AE81897D}" sibTransId="{8944D1F6-0D8A-4FA5-B6B6-34340BFBA2E3}"/>
    <dgm:cxn modelId="{BEA564C5-8745-47D4-BA14-9FCA26E9E48C}" srcId="{6E38D45B-0A0B-46E1-96F8-79D794AA5B99}" destId="{D532C388-61EF-4D58-8E92-BD40F93E0991}" srcOrd="1" destOrd="0" parTransId="{0E3EDF6D-6DB5-4442-8224-A238C04D1876}" sibTransId="{68650B32-0C76-4C51-908D-6098435E3FEC}"/>
    <dgm:cxn modelId="{FD22ECC5-FEFB-47FB-8831-B07D7EB55ACE}" type="presOf" srcId="{D3FB4EAC-B4E3-4A0F-BA8A-9D755E5988BD}" destId="{CC7F367A-A06B-4937-84CB-3DE6B53815AD}" srcOrd="0" destOrd="1" presId="urn:microsoft.com/office/officeart/2009/3/layout/IncreasingArrowsProcess"/>
    <dgm:cxn modelId="{80CB06D1-4DD4-402F-A81B-2398FE76C942}" srcId="{D532C388-61EF-4D58-8E92-BD40F93E0991}" destId="{58535078-3B3D-4397-8869-3A684425E1F6}" srcOrd="0" destOrd="0" parTransId="{D2CC8AEE-0BB6-44A1-B9DD-00B3D14A5842}" sibTransId="{CD330AA0-4347-4959-B50E-CDEF09C4A072}"/>
    <dgm:cxn modelId="{E75523DA-1D75-4F13-8A6A-F91EC014DFED}" type="presOf" srcId="{6D1A5DB9-9ED0-4655-8923-47111CFEFA20}" destId="{A25A2371-67B0-471D-ACA7-8FD02DE5016F}" srcOrd="0" destOrd="0" presId="urn:microsoft.com/office/officeart/2009/3/layout/IncreasingArrowsProcess"/>
    <dgm:cxn modelId="{EC2028DE-64DE-4D48-9EDC-9EF16AB708B5}" type="presOf" srcId="{48E3E5FF-4B91-4212-952F-7823B6D747A5}" destId="{CC7F367A-A06B-4937-84CB-3DE6B53815AD}" srcOrd="0" destOrd="2" presId="urn:microsoft.com/office/officeart/2009/3/layout/IncreasingArrowsProcess"/>
    <dgm:cxn modelId="{4C228EE9-DEB1-4496-8B9B-233F1F265EE2}" type="presOf" srcId="{CF2B5643-D0BF-4025-ABEB-465C9C6900FD}" destId="{26D41602-C8A5-466E-8C44-2B4C9F029C11}" srcOrd="0" destOrd="0" presId="urn:microsoft.com/office/officeart/2009/3/layout/IncreasingArrowsProcess"/>
    <dgm:cxn modelId="{9912E8F8-C78E-4CD4-A660-F658241AEF37}" srcId="{4D4C9F26-0879-4557-BF72-1A5C6C362DA6}" destId="{D3FB4EAC-B4E3-4A0F-BA8A-9D755E5988BD}" srcOrd="1" destOrd="0" parTransId="{965206FA-04D6-4472-BABD-A0D8738A09B4}" sibTransId="{29322EFD-3574-406D-81F4-9E85244E700D}"/>
    <dgm:cxn modelId="{66C488FB-722D-46EB-A365-11259BB881E1}" srcId="{4D4C9F26-0879-4557-BF72-1A5C6C362DA6}" destId="{48E3E5FF-4B91-4212-952F-7823B6D747A5}" srcOrd="2" destOrd="0" parTransId="{A5BEB456-D32E-4F80-BCD2-1992924E8F3E}" sibTransId="{928B809A-D1DB-494A-9241-82B3A07B2EC1}"/>
    <dgm:cxn modelId="{A4C06CAE-AA7D-43DA-A85A-749CB77A5BCF}" type="presParOf" srcId="{531EDDA7-270B-4931-B5A7-F478E87A0B95}" destId="{8ABAC9E8-A386-4233-A512-CBB96A9395CF}" srcOrd="0" destOrd="0" presId="urn:microsoft.com/office/officeart/2009/3/layout/IncreasingArrowsProcess"/>
    <dgm:cxn modelId="{B9F662CA-7F2C-4FD6-B7C6-C0B550A3C6CC}" type="presParOf" srcId="{531EDDA7-270B-4931-B5A7-F478E87A0B95}" destId="{A25A2371-67B0-471D-ACA7-8FD02DE5016F}" srcOrd="1" destOrd="0" presId="urn:microsoft.com/office/officeart/2009/3/layout/IncreasingArrowsProcess"/>
    <dgm:cxn modelId="{C1E810FD-48F4-4D8E-B1D3-12B7B778FF4B}" type="presParOf" srcId="{531EDDA7-270B-4931-B5A7-F478E87A0B95}" destId="{C0CAEC86-4933-4009-9125-66737A7639DB}" srcOrd="2" destOrd="0" presId="urn:microsoft.com/office/officeart/2009/3/layout/IncreasingArrowsProcess"/>
    <dgm:cxn modelId="{CBDFF1EE-92C2-4349-9942-517D5BE14F3F}" type="presParOf" srcId="{531EDDA7-270B-4931-B5A7-F478E87A0B95}" destId="{CFB7D15B-A955-4286-BB38-5944A4069531}" srcOrd="3" destOrd="0" presId="urn:microsoft.com/office/officeart/2009/3/layout/IncreasingArrowsProcess"/>
    <dgm:cxn modelId="{C44BEC29-7555-4CF1-AA92-BB4714C534AB}" type="presParOf" srcId="{531EDDA7-270B-4931-B5A7-F478E87A0B95}" destId="{F796B409-8C5F-49F3-BCE0-A9C7CA4979C6}" srcOrd="4" destOrd="0" presId="urn:microsoft.com/office/officeart/2009/3/layout/IncreasingArrowsProcess"/>
    <dgm:cxn modelId="{E4E4F3DC-E0D0-4F4D-8DF9-91F6B94641B0}" type="presParOf" srcId="{531EDDA7-270B-4931-B5A7-F478E87A0B95}" destId="{CC7F367A-A06B-4937-84CB-3DE6B53815AD}" srcOrd="5" destOrd="0" presId="urn:microsoft.com/office/officeart/2009/3/layout/IncreasingArrowsProcess"/>
    <dgm:cxn modelId="{C7A8171B-DECB-4562-AB1F-C766A78CB7BF}" type="presParOf" srcId="{531EDDA7-270B-4931-B5A7-F478E87A0B95}" destId="{952F419C-E0E3-4FF1-ACDF-7B93EA64E91B}" srcOrd="6" destOrd="0" presId="urn:microsoft.com/office/officeart/2009/3/layout/IncreasingArrowsProcess"/>
    <dgm:cxn modelId="{F4603B01-0184-438E-BBA5-00ABF62AB8B4}" type="presParOf" srcId="{531EDDA7-270B-4931-B5A7-F478E87A0B95}" destId="{26D41602-C8A5-466E-8C44-2B4C9F029C11}" srcOrd="7" destOrd="0" presId="urn:microsoft.com/office/officeart/2009/3/layout/IncreasingArrows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BAC9E8-A386-4233-A512-CBB96A9395CF}">
      <dsp:nvSpPr>
        <dsp:cNvPr id="0" name=""/>
        <dsp:cNvSpPr/>
      </dsp:nvSpPr>
      <dsp:spPr>
        <a:xfrm>
          <a:off x="1375248" y="43144"/>
          <a:ext cx="9254944" cy="1347380"/>
        </a:xfrm>
        <a:prstGeom prst="rightArrow">
          <a:avLst>
            <a:gd name="adj1" fmla="val 50000"/>
            <a:gd name="adj2" fmla="val 5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254000" bIns="213897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Phase 1: UX Quick Wins (AI-Driven User Experience)</a:t>
          </a:r>
        </a:p>
      </dsp:txBody>
      <dsp:txXfrm>
        <a:off x="1375248" y="379989"/>
        <a:ext cx="8918099" cy="673690"/>
      </dsp:txXfrm>
    </dsp:sp>
    <dsp:sp modelId="{A25A2371-67B0-471D-ACA7-8FD02DE5016F}">
      <dsp:nvSpPr>
        <dsp:cNvPr id="0" name=""/>
        <dsp:cNvSpPr/>
      </dsp:nvSpPr>
      <dsp:spPr>
        <a:xfrm>
          <a:off x="1375248" y="1084367"/>
          <a:ext cx="2133264" cy="249224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SzPts val="1000"/>
            <a:buFont typeface="Arial" panose="020B0604020202020204" pitchFamily="34" charset="0"/>
            <a:buNone/>
          </a:pPr>
          <a:r>
            <a:rPr lang="en-US" sz="900" kern="1200" dirty="0"/>
            <a:t>Ask Boeing Growth and integration</a:t>
          </a:r>
        </a:p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SzPts val="1000"/>
            <a:buFont typeface="Arial" panose="020B0604020202020204" pitchFamily="34" charset="0"/>
            <a:buNone/>
          </a:pPr>
          <a:endParaRPr lang="en-US" sz="900" kern="1200" dirty="0"/>
        </a:p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SzPts val="1000"/>
            <a:buFont typeface="Arial" panose="020B0604020202020204" pitchFamily="34" charset="0"/>
            <a:buNone/>
          </a:pPr>
          <a:r>
            <a:rPr lang="en-US" sz="900" kern="1200" dirty="0"/>
            <a:t>Enable AI-powered search for end user service catalog, incident and knowledge base.</a:t>
          </a:r>
        </a:p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SzPts val="1000"/>
            <a:buFont typeface="Arial" panose="020B0604020202020204" pitchFamily="34" charset="0"/>
            <a:buNone/>
          </a:pPr>
          <a:endParaRPr lang="en-US" sz="900" kern="1200" dirty="0"/>
        </a:p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Enable AI-powered search of MIM data including status and Summary</a:t>
          </a:r>
        </a:p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SzPts val="1000"/>
            <a:buFont typeface="Arial" panose="020B0604020202020204" pitchFamily="34" charset="0"/>
            <a:buNone/>
          </a:pPr>
          <a:endParaRPr lang="en-US" sz="900" kern="1200" dirty="0"/>
        </a:p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SzPts val="1000"/>
            <a:buFont typeface="Arial" panose="020B0604020202020204" pitchFamily="34" charset="0"/>
            <a:buNone/>
          </a:pPr>
          <a:r>
            <a:rPr lang="en-US" sz="900" kern="1200" dirty="0"/>
            <a:t>Enable Chatbot Approvals for RITM</a:t>
          </a:r>
        </a:p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SzPts val="1000"/>
            <a:buFont typeface="Arial" panose="020B0604020202020204" pitchFamily="34" charset="0"/>
            <a:buNone/>
          </a:pPr>
          <a:endParaRPr lang="en-US" sz="900" kern="1200" dirty="0"/>
        </a:p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SzPts val="1000"/>
            <a:buFont typeface="Arial" panose="020B0604020202020204" pitchFamily="34" charset="0"/>
            <a:buNone/>
          </a:pPr>
          <a:r>
            <a:rPr lang="en-US" sz="900" kern="1200" dirty="0"/>
            <a:t>Fulfiller AI enablement for task and CI summarization </a:t>
          </a:r>
        </a:p>
      </dsp:txBody>
      <dsp:txXfrm>
        <a:off x="1375248" y="1084367"/>
        <a:ext cx="2133264" cy="2492248"/>
      </dsp:txXfrm>
    </dsp:sp>
    <dsp:sp modelId="{C0CAEC86-4933-4009-9125-66737A7639DB}">
      <dsp:nvSpPr>
        <dsp:cNvPr id="0" name=""/>
        <dsp:cNvSpPr/>
      </dsp:nvSpPr>
      <dsp:spPr>
        <a:xfrm>
          <a:off x="3508513" y="492112"/>
          <a:ext cx="7121679" cy="1347380"/>
        </a:xfrm>
        <a:prstGeom prst="rightArrow">
          <a:avLst>
            <a:gd name="adj1" fmla="val 50000"/>
            <a:gd name="adj2" fmla="val 5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254000" bIns="213897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Phase 2: Generative AI &amp; Automation</a:t>
          </a:r>
        </a:p>
      </dsp:txBody>
      <dsp:txXfrm>
        <a:off x="3508513" y="828957"/>
        <a:ext cx="6784834" cy="673690"/>
      </dsp:txXfrm>
    </dsp:sp>
    <dsp:sp modelId="{CFB7D15B-A955-4286-BB38-5944A4069531}">
      <dsp:nvSpPr>
        <dsp:cNvPr id="0" name=""/>
        <dsp:cNvSpPr/>
      </dsp:nvSpPr>
      <dsp:spPr>
        <a:xfrm>
          <a:off x="3508513" y="1533335"/>
          <a:ext cx="2133264" cy="242872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t" anchorCtr="0">
          <a:noAutofit/>
        </a:bodyPr>
        <a:lstStyle/>
        <a:p>
          <a:pPr marL="0"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SzPts val="1000"/>
            <a:buFont typeface="Symbol" panose="05050102010706020507" pitchFamily="18" charset="2"/>
            <a:buNone/>
          </a:pPr>
          <a:r>
            <a:rPr lang="en-US" sz="900" kern="1200" dirty="0"/>
            <a:t>Automate fulfillment of routine service catalog items initiated via AI chat.</a:t>
          </a:r>
        </a:p>
        <a:p>
          <a:pPr marL="0" marR="0" lvl="0" indent="0" algn="l" defTabSz="91440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Pts val="1000"/>
            <a:buFont typeface="Symbol" panose="05050102010706020507" pitchFamily="18" charset="2"/>
            <a:buNone/>
            <a:tabLst/>
            <a:defRPr/>
          </a:pPr>
          <a:endParaRPr lang="en-US" sz="900" kern="1200" dirty="0"/>
        </a:p>
        <a:p>
          <a:pPr marL="0" marR="0" lvl="0" indent="0" algn="l" defTabSz="91440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Pts val="1000"/>
            <a:buFont typeface="Symbol" panose="05050102010706020507" pitchFamily="18" charset="2"/>
            <a:buNone/>
            <a:tabLst/>
            <a:defRPr/>
          </a:pPr>
          <a:r>
            <a:rPr lang="en-US" sz="900" kern="1200" dirty="0"/>
            <a:t>Streamline service catalog forms with AI-driven autocomplete and suggestions.</a:t>
          </a:r>
        </a:p>
        <a:p>
          <a:pPr marL="0"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SzPts val="1000"/>
            <a:buFont typeface="Symbol" panose="05050102010706020507" pitchFamily="18" charset="2"/>
            <a:buNone/>
          </a:pPr>
          <a:endParaRPr lang="en-US" sz="900" kern="1200" dirty="0"/>
        </a:p>
        <a:p>
          <a:pPr marL="0"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SzPts val="1000"/>
            <a:buFont typeface="Symbol" panose="05050102010706020507" pitchFamily="18" charset="2"/>
            <a:buNone/>
          </a:pPr>
          <a:r>
            <a:rPr lang="en-US" sz="900" kern="1200" dirty="0"/>
            <a:t>Use predictive analytics for change risk assessment and release impact forecasting.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SzPts val="1000"/>
            <a:buFont typeface="Symbol" panose="05050102010706020507" pitchFamily="18" charset="2"/>
            <a:buNone/>
          </a:pPr>
          <a:endParaRPr lang="en-US" sz="900" kern="1200" dirty="0"/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SzPts val="1000"/>
            <a:buFont typeface="Symbol" panose="05050102010706020507" pitchFamily="18" charset="2"/>
            <a:buNone/>
          </a:pPr>
          <a:r>
            <a:rPr lang="en-US" sz="900" kern="1200" dirty="0"/>
            <a:t>Automate approvals for low-risk catalog and change requests based on AI recommendations.</a:t>
          </a:r>
        </a:p>
      </dsp:txBody>
      <dsp:txXfrm>
        <a:off x="3508513" y="1533335"/>
        <a:ext cx="2133264" cy="2428724"/>
      </dsp:txXfrm>
    </dsp:sp>
    <dsp:sp modelId="{F796B409-8C5F-49F3-BCE0-A9C7CA4979C6}">
      <dsp:nvSpPr>
        <dsp:cNvPr id="0" name=""/>
        <dsp:cNvSpPr/>
      </dsp:nvSpPr>
      <dsp:spPr>
        <a:xfrm>
          <a:off x="5641778" y="941080"/>
          <a:ext cx="4988414" cy="1347380"/>
        </a:xfrm>
        <a:prstGeom prst="rightArrow">
          <a:avLst>
            <a:gd name="adj1" fmla="val 50000"/>
            <a:gd name="adj2" fmla="val 5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254000" bIns="213897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Phase 3: Generative AI &amp; Knowledge Empowerment</a:t>
          </a:r>
        </a:p>
      </dsp:txBody>
      <dsp:txXfrm>
        <a:off x="5641778" y="1277925"/>
        <a:ext cx="4651569" cy="673690"/>
      </dsp:txXfrm>
    </dsp:sp>
    <dsp:sp modelId="{CC7F367A-A06B-4937-84CB-3DE6B53815AD}">
      <dsp:nvSpPr>
        <dsp:cNvPr id="0" name=""/>
        <dsp:cNvSpPr/>
      </dsp:nvSpPr>
      <dsp:spPr>
        <a:xfrm>
          <a:off x="5641778" y="1982303"/>
          <a:ext cx="2133264" cy="244496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SzPts val="1000"/>
            <a:buFont typeface="Symbol" panose="05050102010706020507" pitchFamily="18" charset="2"/>
            <a:buNone/>
          </a:pPr>
          <a:r>
            <a:rPr lang="en-US" sz="900" kern="1200" dirty="0"/>
            <a:t>Auto-generate and keep up-to-date knowledge articles for incidents, changes, and catalog items.</a:t>
          </a:r>
        </a:p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SzPts val="1000"/>
            <a:buFont typeface="Symbol" panose="05050102010706020507" pitchFamily="18" charset="2"/>
            <a:buNone/>
          </a:pPr>
          <a:endParaRPr lang="en-US" sz="900" kern="1200" dirty="0"/>
        </a:p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SzPts val="1000"/>
            <a:buFont typeface="Symbol" panose="05050102010706020507" pitchFamily="18" charset="2"/>
            <a:buNone/>
          </a:pPr>
          <a:r>
            <a:rPr lang="en-US" sz="900" kern="1200" dirty="0"/>
            <a:t>AI-driven recommendations during change planning and release scheduling.</a:t>
          </a:r>
        </a:p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SzPts val="1000"/>
            <a:buFont typeface="Symbol" panose="05050102010706020507" pitchFamily="18" charset="2"/>
            <a:buNone/>
          </a:pPr>
          <a:endParaRPr lang="en-US" sz="900" kern="1200" dirty="0"/>
        </a:p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SzPts val="1000"/>
            <a:buFont typeface="Symbol" panose="05050102010706020507" pitchFamily="18" charset="2"/>
            <a:buNone/>
          </a:pPr>
          <a:r>
            <a:rPr lang="en-US" sz="900" kern="1200" dirty="0"/>
            <a:t>Use AI to identify knowledge gaps affecting catalog and incident workflows.</a:t>
          </a:r>
        </a:p>
      </dsp:txBody>
      <dsp:txXfrm>
        <a:off x="5641778" y="1982303"/>
        <a:ext cx="2133264" cy="2444963"/>
      </dsp:txXfrm>
    </dsp:sp>
    <dsp:sp modelId="{952F419C-E0E3-4FF1-ACDF-7B93EA64E91B}">
      <dsp:nvSpPr>
        <dsp:cNvPr id="0" name=""/>
        <dsp:cNvSpPr/>
      </dsp:nvSpPr>
      <dsp:spPr>
        <a:xfrm>
          <a:off x="7775042" y="1390048"/>
          <a:ext cx="2855150" cy="1347380"/>
        </a:xfrm>
        <a:prstGeom prst="rightArrow">
          <a:avLst>
            <a:gd name="adj1" fmla="val 50000"/>
            <a:gd name="adj2" fmla="val 5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254000" bIns="213897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Phase 4: Agentic AI &amp; Autonomous Operations</a:t>
          </a:r>
        </a:p>
      </dsp:txBody>
      <dsp:txXfrm>
        <a:off x="7775042" y="1726893"/>
        <a:ext cx="2518305" cy="673690"/>
      </dsp:txXfrm>
    </dsp:sp>
    <dsp:sp modelId="{26D41602-C8A5-466E-8C44-2B4C9F029C11}">
      <dsp:nvSpPr>
        <dsp:cNvPr id="0" name=""/>
        <dsp:cNvSpPr/>
      </dsp:nvSpPr>
      <dsp:spPr>
        <a:xfrm>
          <a:off x="7775042" y="2431271"/>
          <a:ext cx="2152700" cy="247362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SzPts val="1000"/>
            <a:buFont typeface="Symbol" panose="05050102010706020507" pitchFamily="18" charset="2"/>
            <a:buNone/>
          </a:pPr>
          <a:r>
            <a:rPr lang="en-US" sz="900" kern="1200" dirty="0"/>
            <a:t>AI agents autonomously manage incident resolution, change execution, and catalog orders including approvals.</a:t>
          </a:r>
        </a:p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SzPts val="1000"/>
            <a:buFont typeface="Symbol" panose="05050102010706020507" pitchFamily="18" charset="2"/>
            <a:buNone/>
          </a:pPr>
          <a:endParaRPr lang="en-US" sz="900" kern="1200" dirty="0"/>
        </a:p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SzPts val="1000"/>
            <a:buFont typeface="Symbol" panose="05050102010706020507" pitchFamily="18" charset="2"/>
            <a:buNone/>
          </a:pPr>
          <a:r>
            <a:rPr lang="en-US" sz="900" kern="1200" dirty="0"/>
            <a:t>Integrate AI-driven orchestration for multi-step release processes.</a:t>
          </a:r>
        </a:p>
      </dsp:txBody>
      <dsp:txXfrm>
        <a:off x="7775042" y="2431271"/>
        <a:ext cx="2152700" cy="247362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IncreasingArrowsProcess">
  <dgm:title val=""/>
  <dgm:desc val=""/>
  <dgm:catLst>
    <dgm:cat type="process" pri="5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clrData>
  <dgm:layoutNode name="Name0">
    <dgm:varLst>
      <dgm:chMax val="5"/>
      <dgm:chPref val="5"/>
      <dgm:dir/>
      <dgm:animLvl val="lvl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choose name="Name3">
          <dgm:if name="Name4" axis="ch ch" ptType="node node" func="cnt" op="equ" val="0">
            <dgm:alg type="composite">
              <dgm:param type="ar" val="6.8662"/>
            </dgm:alg>
            <dgm:choose name="Name5">
              <dgm:if name="Name6" func="var" arg="dir" op="equ" val="norm">
                <dgm:constrLst>
                  <dgm:constr type="primFontSz" for="des" forName="parentText1" val="65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/>
                </dgm:constrLst>
              </dgm:if>
              <dgm:else name="Name7">
                <dgm:constrLst>
                  <dgm:constr type="primFontSz" for="des" forName="parentText1" val="65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/>
                </dgm:constrLst>
              </dgm:else>
            </dgm:choose>
          </dgm:if>
          <dgm:else name="Name8">
            <dgm:alg type="composite">
              <dgm:param type="ar" val="1.9864"/>
            </dgm:alg>
            <dgm:choose name="Name9">
              <dgm:if name="Name1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93"/>
                  <dgm:constr type="l" for="ch" forName="childText1" refType="w" fact="0"/>
                  <dgm:constr type="t" for="ch" forName="childText1" refType="h" fact="0.224"/>
                  <dgm:constr type="w" for="ch" forName="childText1" refType="w" fact="0.9241"/>
                  <dgm:constr type="h" for="ch" forName="childText1" refType="h" fact="0.776"/>
                </dgm:constrLst>
              </dgm:if>
              <dgm:else name="Name1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93"/>
                  <dgm:constr type="l" for="ch" forName="childText1" refType="w" fact="0.076"/>
                  <dgm:constr type="t" for="ch" forName="childText1" refType="h" fact="0.224"/>
                  <dgm:constr type="w" for="ch" forName="childText1" refType="w" fact="0.9241"/>
                  <dgm:constr type="h" for="ch" forName="childText1" refType="h" fact="0.776"/>
                </dgm:constrLst>
              </dgm:else>
            </dgm:choose>
          </dgm:else>
        </dgm:choose>
      </dgm:if>
      <dgm:if name="Name12" axis="ch" ptType="node" func="cnt" op="equ" val="2">
        <dgm:choose name="Name13">
          <dgm:if name="Name14" axis="ch ch" ptType="node node" func="cnt" op="equ" val="0">
            <dgm:alg type="composite">
              <dgm:param type="ar" val="5.1498"/>
            </dgm:alg>
            <dgm:choose name="Name15">
              <dgm:if name="Name1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7501"/>
                  <dgm:constr type="l" for="ch" forName="parentText2" refType="w" fact="0.462"/>
                  <dgm:constr type="t" for="ch" forName="parentText2" refType="h" fact="0.2499"/>
                  <dgm:constr type="w" for="ch" forName="parentText2" refType="w" fact="0.538"/>
                  <dgm:constr type="h" for="ch" forName="parentText2" refType="h" fact="0.7501"/>
                </dgm:constrLst>
              </dgm:if>
              <dgm:else name="Name1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7501"/>
                  <dgm:constr type="l" for="ch" forName="parentText2" refType="w" fact="0"/>
                  <dgm:constr type="t" for="ch" forName="parentText2" refType="h" fact="0.2499"/>
                  <dgm:constr type="w" for="ch" forName="parentText2" refType="w" fact="0.538"/>
                  <dgm:constr type="h" for="ch" forName="parentText2" refType="h" fact="0.7501"/>
                </dgm:constrLst>
              </dgm:else>
            </dgm:choose>
          </dgm:if>
          <dgm:else name="Name18">
            <dgm:alg type="composite">
              <dgm:param type="ar" val="2.0563"/>
            </dgm:alg>
            <dgm:choose name="Name19">
              <dgm:if name="Name2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parentText2" refType="primFontSz" refFor="des" refForName="parentText1" op="equ"/>
                  <dgm:constr type="primFontSz" for="des" forName="childText2" refType="primFontSz" refFor="des" refForName="child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995"/>
                  <dgm:constr type="l" for="ch" forName="parentText2" refType="w" fact="0.462"/>
                  <dgm:constr type="t" for="ch" forName="parentText2" refType="h" fact="0.0998"/>
                  <dgm:constr type="w" for="ch" forName="parentText2" refType="w" fact="0.538"/>
                  <dgm:constr type="h" for="ch" forName="parentText2" refType="h" fact="0.2995"/>
                  <dgm:constr type="l" for="ch" forName="childText1" refType="w" fact="0"/>
                  <dgm:constr type="t" for="ch" forName="childText1" refType="h" fact="0.2317"/>
                  <dgm:constr type="w" for="ch" forName="childText1" refType="w" fact="0.462"/>
                  <dgm:constr type="h" for="ch" forName="childText1" refType="h" fact="0.6685"/>
                  <dgm:constr type="l" for="ch" forName="childText2" refType="w" fact="0.462"/>
                  <dgm:constr type="t" for="ch" forName="childText2" refType="h" fact="0.3315"/>
                  <dgm:constr type="w" for="ch" forName="childText2" refType="w" fact="0.462"/>
                  <dgm:constr type="h" for="ch" forName="childText2" refType="h" fact="0.6685"/>
                </dgm:constrLst>
              </dgm:if>
              <dgm:else name="Name2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parentText2" refType="primFontSz" refFor="des" refForName="parentText1" op="equ"/>
                  <dgm:constr type="primFontSz" for="des" forName="childText2" refType="primFontSz" refFor="des" refForName="child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995"/>
                  <dgm:constr type="l" for="ch" forName="parentText2" refType="w" fact="0"/>
                  <dgm:constr type="t" for="ch" forName="parentText2" refType="h" fact="0.0998"/>
                  <dgm:constr type="w" for="ch" forName="parentText2" refType="w" fact="0.538"/>
                  <dgm:constr type="h" for="ch" forName="parentText2" refType="h" fact="0.2995"/>
                  <dgm:constr type="l" for="ch" forName="childText1" refType="w" fact="0.538"/>
                  <dgm:constr type="t" for="ch" forName="childText1" refType="h" fact="0.2317"/>
                  <dgm:constr type="w" for="ch" forName="childText1" refType="w" fact="0.462"/>
                  <dgm:constr type="h" for="ch" forName="childText1" refType="h" fact="0.6685"/>
                  <dgm:constr type="l" for="ch" forName="childText2" refType="w" fact="0.076"/>
                  <dgm:constr type="t" for="ch" forName="childText2" refType="h" fact="0.3315"/>
                  <dgm:constr type="w" for="ch" forName="childText2" refType="w" fact="0.462"/>
                  <dgm:constr type="h" for="ch" forName="childText2" refType="h" fact="0.6685"/>
                </dgm:constrLst>
              </dgm:else>
            </dgm:choose>
          </dgm:else>
        </dgm:choose>
      </dgm:if>
      <dgm:if name="Name22" axis="ch" ptType="node" func="cnt" op="equ" val="3">
        <dgm:choose name="Name23">
          <dgm:if name="Name24" axis="ch ch" ptType="node node" func="cnt" op="equ" val="0">
            <dgm:alg type="composite">
              <dgm:param type="ar" val="4.1198"/>
            </dgm:alg>
            <dgm:choose name="Name25">
              <dgm:if name="Name2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6"/>
                  <dgm:constr type="l" for="ch" forName="parentText2" refType="w" fact="0.308"/>
                  <dgm:constr type="t" for="ch" forName="parentText2" refType="h" fact="0.2"/>
                  <dgm:constr type="w" for="ch" forName="parentText2" refType="w" fact="0.692"/>
                  <dgm:constr type="h" for="ch" forName="parentText2" refType="h" fact="0.6"/>
                  <dgm:constr type="l" for="ch" forName="parentText3" refType="w" fact="0.616"/>
                  <dgm:constr type="t" for="ch" forName="parentText3" refType="h" fact="0.4"/>
                  <dgm:constr type="w" for="ch" forName="parentText3" refType="w" fact="0.384"/>
                  <dgm:constr type="h" for="ch" forName="parentText3" refType="h" fact="0.6"/>
                </dgm:constrLst>
              </dgm:if>
              <dgm:else name="Name2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6"/>
                  <dgm:constr type="l" for="ch" forName="parentText2" refType="w" fact="0"/>
                  <dgm:constr type="t" for="ch" forName="parentText2" refType="h" fact="0.2"/>
                  <dgm:constr type="w" for="ch" forName="parentText2" refType="w" fact="0.692"/>
                  <dgm:constr type="h" for="ch" forName="parentText2" refType="h" fact="0.6"/>
                  <dgm:constr type="l" for="ch" forName="parentText3" refType="w" fact="0"/>
                  <dgm:constr type="t" for="ch" forName="parentText3" refType="h" fact="0.4"/>
                  <dgm:constr type="w" for="ch" forName="parentText3" refType="w" fact="0.384"/>
                  <dgm:constr type="h" for="ch" forName="parentText3" refType="h" fact="0.6"/>
                </dgm:constrLst>
              </dgm:else>
            </dgm:choose>
          </dgm:if>
          <dgm:else name="Name28">
            <dgm:alg type="composite">
              <dgm:param type="ar" val="2.0702"/>
            </dgm:alg>
            <dgm:choose name="Name29">
              <dgm:if name="Name3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l" for="ch" forName="childText1" refType="w" fact="0"/>
                  <dgm:constr type="t" for="ch" forName="childText1" refType="h" fact="0.2325"/>
                  <dgm:constr type="w" for="ch" forName="childText1" refType="w" fact="0.308"/>
                  <dgm:constr type="h" for="ch" forName="childText1" refType="h" fact="0.5808"/>
                  <dgm:constr type="l" for="ch" forName="childText2" refType="w" fact="0.308"/>
                  <dgm:constr type="t" for="ch" forName="childText2" refType="h" fact="0.333"/>
                  <dgm:constr type="w" for="ch" forName="childText2" refType="w" fact="0.308"/>
                  <dgm:constr type="h" for="ch" forName="childText2" refType="h" fact="0.5808"/>
                  <dgm:constr type="l" for="ch" forName="childText3" refType="w" fact="0.616"/>
                  <dgm:constr type="t" for="ch" forName="childText3" refType="h" fact="0.4335"/>
                  <dgm:constr type="w" for="ch" forName="childText3" refType="w" fact="0.308"/>
                  <dgm:constr type="h" for="ch" forName="childText3" refType="h" fact="0.572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3015"/>
                  <dgm:constr type="l" for="ch" forName="parentText2" refType="w" fact="0.308"/>
                  <dgm:constr type="t" for="ch" forName="parentText2" refType="h" fact="0.1005"/>
                  <dgm:constr type="w" for="ch" forName="parentText2" refType="w" fact="0.692"/>
                  <dgm:constr type="h" for="ch" forName="parentText2" refType="h" fact="0.3015"/>
                  <dgm:constr type="l" for="ch" forName="parentText3" refType="w" fact="0.616"/>
                  <dgm:constr type="t" for="ch" forName="parentText3" refType="h" fact="0.201"/>
                  <dgm:constr type="w" for="ch" forName="parentText3" refType="w" fact="0.384"/>
                  <dgm:constr type="h" for="ch" forName="parentText3" refType="h" fact="0.3015"/>
                </dgm:constrLst>
              </dgm:if>
              <dgm:else name="Name3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l" for="ch" forName="childText1" refType="w" fact="0.692"/>
                  <dgm:constr type="t" for="ch" forName="childText1" refType="h" fact="0.2325"/>
                  <dgm:constr type="w" for="ch" forName="childText1" refType="w" fact="0.308"/>
                  <dgm:constr type="h" for="ch" forName="childText1" refType="h" fact="0.5808"/>
                  <dgm:constr type="l" for="ch" forName="childText2" refType="w" fact="0.384"/>
                  <dgm:constr type="t" for="ch" forName="childText2" refType="h" fact="0.333"/>
                  <dgm:constr type="w" for="ch" forName="childText2" refType="w" fact="0.308"/>
                  <dgm:constr type="h" for="ch" forName="childText2" refType="h" fact="0.5808"/>
                  <dgm:constr type="l" for="ch" forName="childText3" refType="w" fact="0.076"/>
                  <dgm:constr type="t" for="ch" forName="childText3" refType="h" fact="0.4335"/>
                  <dgm:constr type="w" for="ch" forName="childText3" refType="w" fact="0.308"/>
                  <dgm:constr type="h" for="ch" forName="childText3" refType="h" fact="0.572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3015"/>
                  <dgm:constr type="l" for="ch" forName="parentText2" refType="w" fact="0"/>
                  <dgm:constr type="t" for="ch" forName="parentText2" refType="h" fact="0.1005"/>
                  <dgm:constr type="w" for="ch" forName="parentText2" refType="w" fact="0.692"/>
                  <dgm:constr type="h" for="ch" forName="parentText2" refType="h" fact="0.3015"/>
                  <dgm:constr type="l" for="ch" forName="parentText3" refType="w" fact="0"/>
                  <dgm:constr type="t" for="ch" forName="parentText3" refType="h" fact="0.201"/>
                  <dgm:constr type="w" for="ch" forName="parentText3" refType="w" fact="0.384"/>
                  <dgm:constr type="h" for="ch" forName="parentText3" refType="h" fact="0.3015"/>
                </dgm:constrLst>
              </dgm:else>
            </dgm:choose>
          </dgm:else>
        </dgm:choose>
      </dgm:if>
      <dgm:if name="Name32" axis="ch" ptType="node" func="cnt" op="equ" val="4">
        <dgm:choose name="Name33">
          <dgm:if name="Name34" axis="ch ch" ptType="node node" func="cnt" op="equ" val="0">
            <dgm:alg type="composite">
              <dgm:param type="ar" val="3.435"/>
            </dgm:alg>
            <dgm:choose name="Name35">
              <dgm:if name="Name3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5001"/>
                  <dgm:constr type="l" for="ch" forName="parentText2" refType="w" fact="0.2305"/>
                  <dgm:constr type="t" for="ch" forName="parentText2" refType="h" fact="0.1666"/>
                  <dgm:constr type="w" for="ch" forName="parentText2" refType="w" fact="0.7695"/>
                  <dgm:constr type="h" for="ch" forName="parentText2" refType="h" fact="0.5001"/>
                  <dgm:constr type="l" for="ch" forName="parentText3" refType="w" fact="0.461"/>
                  <dgm:constr type="t" for="ch" forName="parentText3" refType="h" fact="0.3333"/>
                  <dgm:constr type="w" for="ch" forName="parentText3" refType="w" fact="0.539"/>
                  <dgm:constr type="h" for="ch" forName="parentText3" refType="h" fact="0.5001"/>
                  <dgm:constr type="l" for="ch" forName="parentText4" refType="w" fact="0.6915"/>
                  <dgm:constr type="t" for="ch" forName="parentText4" refType="h" fact="0.4999"/>
                  <dgm:constr type="w" for="ch" forName="parentText4" refType="w" fact="0.3085"/>
                  <dgm:constr type="h" for="ch" forName="parentText4" refType="h" fact="0.5001"/>
                </dgm:constrLst>
              </dgm:if>
              <dgm:else name="Name3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5001"/>
                  <dgm:constr type="l" for="ch" forName="parentText2" refType="w" fact="0"/>
                  <dgm:constr type="t" for="ch" forName="parentText2" refType="h" fact="0.1666"/>
                  <dgm:constr type="w" for="ch" forName="parentText2" refType="w" fact="0.7695"/>
                  <dgm:constr type="h" for="ch" forName="parentText2" refType="h" fact="0.5001"/>
                  <dgm:constr type="l" for="ch" forName="parentText3" refType="w" fact="0"/>
                  <dgm:constr type="t" for="ch" forName="parentText3" refType="h" fact="0.3333"/>
                  <dgm:constr type="w" for="ch" forName="parentText3" refType="w" fact="0.539"/>
                  <dgm:constr type="h" for="ch" forName="parentText3" refType="h" fact="0.5001"/>
                  <dgm:constr type="l" for="ch" forName="parentText4" refType="w" fact="0"/>
                  <dgm:constr type="t" for="ch" forName="parentText4" refType="h" fact="0.4999"/>
                  <dgm:constr type="w" for="ch" forName="parentText4" refType="w" fact="0.3085"/>
                  <dgm:constr type="h" for="ch" forName="parentText4" refType="h" fact="0.5001"/>
                </dgm:constrLst>
              </dgm:else>
            </dgm:choose>
          </dgm:if>
          <dgm:else name="Name38">
            <dgm:alg type="composite">
              <dgm:param type="ar" val="1.9377"/>
            </dgm:alg>
            <dgm:choose name="Name39">
              <dgm:if name="Name4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l" for="ch" forName="childText1" refType="w" fact="0"/>
                  <dgm:constr type="t" for="ch" forName="childText1" refType="h" fact="0.218"/>
                  <dgm:constr type="w" for="ch" forName="childText1" refType="w" fact="0.2305"/>
                  <dgm:constr type="h" for="ch" forName="childText1" refType="h" fact="0.5218"/>
                  <dgm:constr type="l" for="ch" forName="childText2" refType="w" fact="0.2305"/>
                  <dgm:constr type="t" for="ch" forName="childText2" refType="h" fact="0.312"/>
                  <dgm:constr type="w" for="ch" forName="childText2" refType="w" fact="0.2305"/>
                  <dgm:constr type="h" for="ch" forName="childText2" refType="h" fact="0.5085"/>
                  <dgm:constr type="l" for="ch" forName="childText3" refType="w" fact="0.461"/>
                  <dgm:constr type="t" for="ch" forName="childText3" refType="h" fact="0.406"/>
                  <dgm:constr type="w" for="ch" forName="childText3" refType="w" fact="0.2305"/>
                  <dgm:constr type="h" for="ch" forName="childText3" refType="h" fact="0.5119"/>
                  <dgm:constr type="l" for="ch" forName="childText4" refType="w" fact="0.6915"/>
                  <dgm:constr type="t" for="ch" forName="childText4" refType="h" fact="0.5"/>
                  <dgm:constr type="w" for="ch" forName="childText4" refType="w" fact="0.2326"/>
                  <dgm:constr type="h" for="ch" forName="childText4" refType="h" fact="0.5179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21"/>
                  <dgm:constr type="l" for="ch" forName="parentText2" refType="w" fact="0.2305"/>
                  <dgm:constr type="t" for="ch" forName="parentText2" refType="h" fact="0.094"/>
                  <dgm:constr type="w" for="ch" forName="parentText2" refType="w" fact="0.7695"/>
                  <dgm:constr type="h" for="ch" forName="parentText2" refType="h" fact="0.2821"/>
                  <dgm:constr type="l" for="ch" forName="parentText3" refType="w" fact="0.461"/>
                  <dgm:constr type="t" for="ch" forName="parentText3" refType="h" fact="0.188"/>
                  <dgm:constr type="w" for="ch" forName="parentText3" refType="w" fact="0.539"/>
                  <dgm:constr type="h" for="ch" forName="parentText3" refType="h" fact="0.2821"/>
                  <dgm:constr type="l" for="ch" forName="parentText4" refType="w" fact="0.6915"/>
                  <dgm:constr type="t" for="ch" forName="parentText4" refType="h" fact="0.282"/>
                  <dgm:constr type="w" for="ch" forName="parentText4" refType="w" fact="0.3085"/>
                  <dgm:constr type="h" for="ch" forName="parentText4" refType="h" fact="0.2821"/>
                </dgm:constrLst>
              </dgm:if>
              <dgm:else name="Name4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l" for="ch" forName="childText1" refType="w" fact="0.7695"/>
                  <dgm:constr type="t" for="ch" forName="childText1" refType="h" fact="0.218"/>
                  <dgm:constr type="w" for="ch" forName="childText1" refType="w" fact="0.2305"/>
                  <dgm:constr type="h" for="ch" forName="childText1" refType="h" fact="0.5218"/>
                  <dgm:constr type="l" for="ch" forName="childText2" refType="w" fact="0.539"/>
                  <dgm:constr type="t" for="ch" forName="childText2" refType="h" fact="0.312"/>
                  <dgm:constr type="w" for="ch" forName="childText2" refType="w" fact="0.2305"/>
                  <dgm:constr type="h" for="ch" forName="childText2" refType="h" fact="0.5085"/>
                  <dgm:constr type="l" for="ch" forName="childText3" refType="w" fact="0.3085"/>
                  <dgm:constr type="t" for="ch" forName="childText3" refType="h" fact="0.406"/>
                  <dgm:constr type="w" for="ch" forName="childText3" refType="w" fact="0.2305"/>
                  <dgm:constr type="h" for="ch" forName="childText3" refType="h" fact="0.5119"/>
                  <dgm:constr type="l" for="ch" forName="childText4" refType="w" fact="0.076"/>
                  <dgm:constr type="t" for="ch" forName="childText4" refType="h" fact="0.5"/>
                  <dgm:constr type="w" for="ch" forName="childText4" refType="w" fact="0.2346"/>
                  <dgm:constr type="h" for="ch" forName="childText4" refType="h" fact="0.5179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21"/>
                  <dgm:constr type="l" for="ch" forName="parentText2" refType="w" fact="0"/>
                  <dgm:constr type="t" for="ch" forName="parentText2" refType="h" fact="0.094"/>
                  <dgm:constr type="w" for="ch" forName="parentText2" refType="w" fact="0.7695"/>
                  <dgm:constr type="h" for="ch" forName="parentText2" refType="h" fact="0.2821"/>
                  <dgm:constr type="l" for="ch" forName="parentText3" refType="w" fact="0"/>
                  <dgm:constr type="t" for="ch" forName="parentText3" refType="h" fact="0.188"/>
                  <dgm:constr type="w" for="ch" forName="parentText3" refType="w" fact="0.539"/>
                  <dgm:constr type="h" for="ch" forName="parentText3" refType="h" fact="0.2821"/>
                  <dgm:constr type="l" for="ch" forName="parentText4" refType="w" fact="0"/>
                  <dgm:constr type="t" for="ch" forName="parentText4" refType="h" fact="0.282"/>
                  <dgm:constr type="w" for="ch" forName="parentText4" refType="w" fact="0.3085"/>
                  <dgm:constr type="h" for="ch" forName="parentText4" refType="h" fact="0.2821"/>
                </dgm:constrLst>
              </dgm:else>
            </dgm:choose>
          </dgm:else>
        </dgm:choose>
      </dgm:if>
      <dgm:else name="Name42">
        <dgm:choose name="Name43">
          <dgm:if name="Name44" axis="ch ch" ptType="node node" func="cnt" op="equ" val="0">
            <dgm:alg type="composite">
              <dgm:param type="ar" val="2.9463"/>
            </dgm:alg>
            <dgm:choose name="Name45">
              <dgm:if name="Name4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4285"/>
                  <dgm:constr type="l" for="ch" forName="parentText2" refType="w" fact="0.1848"/>
                  <dgm:constr type="t" for="ch" forName="parentText2" refType="h" fact="0.1429"/>
                  <dgm:constr type="w" for="ch" forName="parentText2" refType="w" fact="0.8152"/>
                  <dgm:constr type="h" for="ch" forName="parentText2" refType="h" fact="0.4285"/>
                  <dgm:constr type="l" for="ch" forName="parentText3" refType="w" fact="0.3696"/>
                  <dgm:constr type="t" for="ch" forName="parentText3" refType="h" fact="0.2858"/>
                  <dgm:constr type="w" for="ch" forName="parentText3" refType="w" fact="0.6304"/>
                  <dgm:constr type="h" for="ch" forName="parentText3" refType="h" fact="0.4285"/>
                  <dgm:constr type="l" for="ch" forName="parentText4" refType="w" fact="0.5545"/>
                  <dgm:constr type="t" for="ch" forName="parentText4" refType="h" fact="0.4286"/>
                  <dgm:constr type="w" for="ch" forName="parentText4" refType="w" fact="0.4455"/>
                  <dgm:constr type="h" for="ch" forName="parentText4" refType="h" fact="0.4285"/>
                  <dgm:constr type="l" for="ch" forName="parentText5" refType="w" fact="0.7393"/>
                  <dgm:constr type="t" for="ch" forName="parentText5" refType="h" fact="0.5715"/>
                  <dgm:constr type="w" for="ch" forName="parentText5" refType="w" fact="0.2607"/>
                  <dgm:constr type="h" for="ch" forName="parentText5" refType="h" fact="0.4285"/>
                </dgm:constrLst>
              </dgm:if>
              <dgm:else name="Name4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4285"/>
                  <dgm:constr type="l" for="ch" forName="parentText2" refType="w" fact="0"/>
                  <dgm:constr type="t" for="ch" forName="parentText2" refType="h" fact="0.1429"/>
                  <dgm:constr type="w" for="ch" forName="parentText2" refType="w" fact="0.8152"/>
                  <dgm:constr type="h" for="ch" forName="parentText2" refType="h" fact="0.4285"/>
                  <dgm:constr type="l" for="ch" forName="parentText3" refType="w" fact="0"/>
                  <dgm:constr type="t" for="ch" forName="parentText3" refType="h" fact="0.2858"/>
                  <dgm:constr type="w" for="ch" forName="parentText3" refType="w" fact="0.6304"/>
                  <dgm:constr type="h" for="ch" forName="parentText3" refType="h" fact="0.4285"/>
                  <dgm:constr type="l" for="ch" forName="parentText4" refType="w" fact="0"/>
                  <dgm:constr type="t" for="ch" forName="parentText4" refType="h" fact="0.4286"/>
                  <dgm:constr type="w" for="ch" forName="parentText4" refType="w" fact="0.4455"/>
                  <dgm:constr type="h" for="ch" forName="parentText4" refType="h" fact="0.4285"/>
                  <dgm:constr type="l" for="ch" forName="parentText5" refType="w" fact="0"/>
                  <dgm:constr type="t" for="ch" forName="parentText5" refType="h" fact="0.5715"/>
                  <dgm:constr type="w" for="ch" forName="parentText5" refType="w" fact="0.2607"/>
                  <dgm:constr type="h" for="ch" forName="parentText5" refType="h" fact="0.4285"/>
                </dgm:constrLst>
              </dgm:else>
            </dgm:choose>
          </dgm:if>
          <dgm:else name="Name48">
            <dgm:alg type="composite">
              <dgm:param type="ar" val="1.7837"/>
            </dgm:alg>
            <dgm:choose name="Name49">
              <dgm:if name="Name5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5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5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5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childText5" refType="primFontSz" refFor="des" refForName="parentText4" op="lte"/>
                  <dgm:constr type="primFontSz" for="des" forName="childText1" refType="primFontSz" refFor="des" refForName="parentText5" op="lte"/>
                  <dgm:constr type="primFontSz" for="des" forName="childText2" refType="primFontSz" refFor="des" refForName="parentText5" op="lte"/>
                  <dgm:constr type="primFontSz" for="des" forName="childText3" refType="primFontSz" refFor="des" refForName="parentText5" op="lte"/>
                  <dgm:constr type="primFontSz" for="des" forName="childText4" refType="primFontSz" refFor="des" refForName="parentText5" op="lte"/>
                  <dgm:constr type="primFontSz" for="des" forName="childText5" refType="primFontSz" refFor="des" refForName="parentText5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primFontSz" for="des" forName="childText5" refType="primFontSz" refFor="des" refForName="childText1" op="equ"/>
                  <dgm:constr type="l" for="ch" forName="childText1" refType="w" fact="0"/>
                  <dgm:constr type="t" for="ch" forName="childText1" refType="h" fact="0.1997"/>
                  <dgm:constr type="w" for="ch" forName="childText1" refType="w" fact="0.18482"/>
                  <dgm:constr type="h" for="ch" forName="childText1" refType="h" fact="0.4763"/>
                  <dgm:constr type="l" for="ch" forName="childText2" refType="w" fact="0.1848"/>
                  <dgm:constr type="t" for="ch" forName="childText2" refType="h" fact="0.2862"/>
                  <dgm:constr type="w" for="ch" forName="childText2" refType="w" fact="0.18482"/>
                  <dgm:constr type="h" for="ch" forName="childText2" refType="h" fact="0.4763"/>
                  <dgm:constr type="l" for="ch" forName="childText3" refType="w" fact="0.3696"/>
                  <dgm:constr type="t" for="ch" forName="childText3" refType="h" fact="0.3727"/>
                  <dgm:constr type="w" for="ch" forName="childText3" refType="w" fact="0.18482"/>
                  <dgm:constr type="h" for="ch" forName="childText3" refType="h" fact="0.4763"/>
                  <dgm:constr type="l" for="ch" forName="childText4" refType="w" fact="0.5545"/>
                  <dgm:constr type="t" for="ch" forName="childText4" refType="h" fact="0.4592"/>
                  <dgm:constr type="w" for="ch" forName="childText4" refType="w" fact="0.18482"/>
                  <dgm:constr type="h" for="ch" forName="childText4" refType="h" fact="0.4763"/>
                  <dgm:constr type="l" for="ch" forName="childText5" refType="w" fact="0.7393"/>
                  <dgm:constr type="t" for="ch" forName="childText5" refType="h" fact="0.5457"/>
                  <dgm:constr type="w" for="ch" forName="childText5" refType="w" fact="0.18482"/>
                  <dgm:constr type="h" for="ch" forName="childText5" refType="h" fact="0.476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594"/>
                  <dgm:constr type="l" for="ch" forName="parentText2" refType="w" fact="0.1848"/>
                  <dgm:constr type="t" for="ch" forName="parentText2" refType="h" fact="0.0865"/>
                  <dgm:constr type="w" for="ch" forName="parentText2" refType="w" fact="0.8152"/>
                  <dgm:constr type="h" for="ch" forName="parentText2" refType="h" fact="0.2594"/>
                  <dgm:constr type="l" for="ch" forName="parentText3" refType="w" fact="0.3696"/>
                  <dgm:constr type="t" for="ch" forName="parentText3" refType="h" fact="0.173"/>
                  <dgm:constr type="w" for="ch" forName="parentText3" refType="w" fact="0.6304"/>
                  <dgm:constr type="h" for="ch" forName="parentText3" refType="h" fact="0.2594"/>
                  <dgm:constr type="l" for="ch" forName="parentText4" refType="w" fact="0.5545"/>
                  <dgm:constr type="t" for="ch" forName="parentText4" refType="h" fact="0.2595"/>
                  <dgm:constr type="w" for="ch" forName="parentText4" refType="w" fact="0.4455"/>
                  <dgm:constr type="h" for="ch" forName="parentText4" refType="h" fact="0.2594"/>
                  <dgm:constr type="l" for="ch" forName="parentText5" refType="w" fact="0.7393"/>
                  <dgm:constr type="t" for="ch" forName="parentText5" refType="h" fact="0.346"/>
                  <dgm:constr type="w" for="ch" forName="parentText5" refType="w" fact="0.2607"/>
                  <dgm:constr type="h" for="ch" forName="parentText5" refType="h" fact="0.2594"/>
                </dgm:constrLst>
              </dgm:if>
              <dgm:else name="Name5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5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5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5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childText5" refType="primFontSz" refFor="des" refForName="parentText4" op="lte"/>
                  <dgm:constr type="primFontSz" for="des" forName="childText1" refType="primFontSz" refFor="des" refForName="parentText5" op="lte"/>
                  <dgm:constr type="primFontSz" for="des" forName="childText2" refType="primFontSz" refFor="des" refForName="parentText5" op="lte"/>
                  <dgm:constr type="primFontSz" for="des" forName="childText3" refType="primFontSz" refFor="des" refForName="parentText5" op="lte"/>
                  <dgm:constr type="primFontSz" for="des" forName="childText4" refType="primFontSz" refFor="des" refForName="parentText5" op="lte"/>
                  <dgm:constr type="primFontSz" for="des" forName="childText5" refType="primFontSz" refFor="des" refForName="parentText5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primFontSz" for="des" forName="childText5" refType="primFontSz" refFor="des" refForName="childText1" op="equ"/>
                  <dgm:constr type="l" for="ch" forName="childText1" refType="w" fact="0.81518"/>
                  <dgm:constr type="t" for="ch" forName="childText1" refType="h" fact="0.1997"/>
                  <dgm:constr type="w" for="ch" forName="childText1" refType="w" fact="0.18482"/>
                  <dgm:constr type="h" for="ch" forName="childText1" refType="h" fact="0.4763"/>
                  <dgm:constr type="l" for="ch" forName="childText2" refType="w" fact="0.63036"/>
                  <dgm:constr type="t" for="ch" forName="childText2" refType="h" fact="0.2862"/>
                  <dgm:constr type="w" for="ch" forName="childText2" refType="w" fact="0.18482"/>
                  <dgm:constr type="h" for="ch" forName="childText2" refType="h" fact="0.4763"/>
                  <dgm:constr type="l" for="ch" forName="childText3" refType="w" fact="0.44554"/>
                  <dgm:constr type="t" for="ch" forName="childText3" refType="h" fact="0.3727"/>
                  <dgm:constr type="w" for="ch" forName="childText3" refType="w" fact="0.18482"/>
                  <dgm:constr type="h" for="ch" forName="childText3" refType="h" fact="0.4763"/>
                  <dgm:constr type="l" for="ch" forName="childText4" refType="w" fact="0.26072"/>
                  <dgm:constr type="t" for="ch" forName="childText4" refType="h" fact="0.4592"/>
                  <dgm:constr type="w" for="ch" forName="childText4" refType="w" fact="0.18482"/>
                  <dgm:constr type="h" for="ch" forName="childText4" refType="h" fact="0.4763"/>
                  <dgm:constr type="l" for="ch" forName="childText5" refType="w" fact="0.0759"/>
                  <dgm:constr type="t" for="ch" forName="childText5" refType="h" fact="0.5457"/>
                  <dgm:constr type="w" for="ch" forName="childText5" refType="w" fact="0.18482"/>
                  <dgm:constr type="h" for="ch" forName="childText5" refType="h" fact="0.476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594"/>
                  <dgm:constr type="l" for="ch" forName="parentText2" refType="w" fact="0"/>
                  <dgm:constr type="t" for="ch" forName="parentText2" refType="h" fact="0.0865"/>
                  <dgm:constr type="w" for="ch" forName="parentText2" refType="w" fact="0.8152"/>
                  <dgm:constr type="h" for="ch" forName="parentText2" refType="h" fact="0.2594"/>
                  <dgm:constr type="l" for="ch" forName="parentText3" refType="w" fact="0"/>
                  <dgm:constr type="t" for="ch" forName="parentText3" refType="h" fact="0.173"/>
                  <dgm:constr type="w" for="ch" forName="parentText3" refType="w" fact="0.6304"/>
                  <dgm:constr type="h" for="ch" forName="parentText3" refType="h" fact="0.2594"/>
                  <dgm:constr type="l" for="ch" forName="parentText4" refType="w" fact="0"/>
                  <dgm:constr type="t" for="ch" forName="parentText4" refType="h" fact="0.2595"/>
                  <dgm:constr type="w" for="ch" forName="parentText4" refType="w" fact="0.4455"/>
                  <dgm:constr type="h" for="ch" forName="parentText4" refType="h" fact="0.2594"/>
                  <dgm:constr type="l" for="ch" forName="parentText5" refType="w" fact="0"/>
                  <dgm:constr type="t" for="ch" forName="parentText5" refType="h" fact="0.346"/>
                  <dgm:constr type="w" for="ch" forName="parentText5" refType="w" fact="0.2607"/>
                  <dgm:constr type="h" for="ch" forName="parentText5" refType="h" fact="0.2594"/>
                </dgm:constrLst>
              </dgm:else>
            </dgm:choose>
          </dgm:else>
        </dgm:choose>
      </dgm:else>
    </dgm:choose>
    <dgm:forEach name="Name52" axis="ch" ptType="node" cnt="1">
      <dgm:layoutNode name="parentText1" styleLbl="node1">
        <dgm:varLst>
          <dgm:chMax/>
          <dgm:chPref val="3"/>
          <dgm:bulletEnabled val="1"/>
        </dgm:varLst>
        <dgm:choose name="Name53">
          <dgm:if name="Name54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55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56">
        <dgm:if name="Name57" axis="ch" ptType="node" func="cnt" op="gte" val="1">
          <dgm:layoutNode name="childText1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8"/>
      </dgm:choose>
    </dgm:forEach>
    <dgm:forEach name="Name59" axis="ch" ptType="node" st="2" cnt="1">
      <dgm:layoutNode name="parentText2" styleLbl="node1">
        <dgm:varLst>
          <dgm:chMax/>
          <dgm:chPref val="3"/>
          <dgm:bulletEnabled val="1"/>
        </dgm:varLst>
        <dgm:choose name="Name60">
          <dgm:if name="Name61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62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63">
        <dgm:if name="Name64" axis="ch" ptType="node" func="cnt" op="gte" val="1">
          <dgm:layoutNode name="childText2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5"/>
      </dgm:choose>
    </dgm:forEach>
    <dgm:forEach name="Name66" axis="ch" ptType="node" st="3" cnt="1">
      <dgm:layoutNode name="parentText3" styleLbl="node1">
        <dgm:varLst>
          <dgm:chMax/>
          <dgm:chPref val="3"/>
          <dgm:bulletEnabled val="1"/>
        </dgm:varLst>
        <dgm:choose name="Name67">
          <dgm:if name="Name68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69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70">
        <dgm:if name="Name71" axis="ch" ptType="node" func="cnt" op="gte" val="1">
          <dgm:layoutNode name="childText3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</dgm:forEach>
    <dgm:forEach name="Name73" axis="ch" ptType="node" st="4" cnt="1">
      <dgm:layoutNode name="parentText4" styleLbl="node1">
        <dgm:varLst>
          <dgm:chMax/>
          <dgm:chPref val="3"/>
          <dgm:bulletEnabled val="1"/>
        </dgm:varLst>
        <dgm:choose name="Name74">
          <dgm:if name="Name75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76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77">
        <dgm:if name="Name78" axis="ch" ptType="node" func="cnt" op="gte" val="1">
          <dgm:layoutNode name="childText4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9"/>
      </dgm:choose>
    </dgm:forEach>
    <dgm:forEach name="Name80" axis="ch" ptType="node" st="5" cnt="1">
      <dgm:layoutNode name="parentText5" styleLbl="node1">
        <dgm:varLst>
          <dgm:chMax/>
          <dgm:chPref val="3"/>
          <dgm:bulletEnabled val="1"/>
        </dgm:varLst>
        <dgm:choose name="Name81">
          <dgm:if name="Name82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83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84">
        <dgm:if name="Name85" axis="ch" ptType="node" func="cnt" op="gte" val="1">
          <dgm:layoutNode name="childText5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A2CE438-3400-DAA8-F61D-0C629842B4D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34C033-7972-CB97-6556-C7439123B6D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87E9A4-D254-2C4E-8913-F2E1613A49A2}" type="datetimeFigureOut">
              <a:t>12/23/2025</a:t>
            </a:fld>
            <a:endParaRPr lang="en-A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CCB98A-C0BA-96E0-E35E-B7CDC16809F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241208-A0B5-89C3-F9F6-EDE82A2D7AA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7C9950-E758-6C49-AEF8-D704D84A4FF1}" type="slidenum">
              <a:t>‹#›</a:t>
            </a:fld>
            <a:endParaRPr lang="en-AR"/>
          </a:p>
        </p:txBody>
      </p:sp>
    </p:spTree>
    <p:extLst>
      <p:ext uri="{BB962C8B-B14F-4D97-AF65-F5344CB8AC3E}">
        <p14:creationId xmlns:p14="http://schemas.microsoft.com/office/powerpoint/2010/main" val="288446003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BoeingMeso-Regular" panose="02000503000000000000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BoeingMeso-Regular" panose="02000503000000000000" pitchFamily="2" charset="0"/>
              </a:defRPr>
            </a:lvl1pPr>
          </a:lstStyle>
          <a:p>
            <a:fld id="{24F04914-EAB2-574E-9911-020CA276D552}" type="datetimeFigureOut">
              <a:rPr lang="en-US" smtClean="0"/>
              <a:pPr/>
              <a:t>12/23/2025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BoeingMeso-Regular" panose="02000503000000000000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BoeingMeso-Regular" panose="02000503000000000000" pitchFamily="2" charset="0"/>
              </a:defRPr>
            </a:lvl1pPr>
          </a:lstStyle>
          <a:p>
            <a:fld id="{60F7907F-FB33-8441-AC15-D42CE99AF4F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86655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BoeingMeso-Regular" panose="02000503000000000000" pitchFamily="2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BoeingMeso-Regular" panose="02000503000000000000" pitchFamily="2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BoeingMeso-Regular" panose="02000503000000000000" pitchFamily="2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BoeingMeso-Regular" panose="02000503000000000000" pitchFamily="2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BoeingMeso-Regular" panose="02000503000000000000" pitchFamily="2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F7907F-FB33-8441-AC15-D42CE99AF4F8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8369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>
                <a:latin typeface="Calibri"/>
                <a:cs typeface="Calibri"/>
              </a:rPr>
              <a:t>NOTES: </a:t>
            </a:r>
          </a:p>
          <a:p>
            <a:pPr>
              <a:buNone/>
            </a:pPr>
            <a:endParaRPr lang="en-US" dirty="0">
              <a:latin typeface="Calibri"/>
              <a:cs typeface="Calibri"/>
            </a:endParaRPr>
          </a:p>
          <a:p>
            <a:pPr>
              <a:buNone/>
            </a:pPr>
            <a:r>
              <a:rPr lang="en-US" dirty="0">
                <a:latin typeface="Calibri"/>
                <a:cs typeface="Calibri"/>
              </a:rPr>
              <a:t>We recommend a progressive approach to implementing your ServiceNow AI capabilities</a:t>
            </a:r>
          </a:p>
          <a:p>
            <a:pPr>
              <a:buNone/>
            </a:pPr>
            <a:endParaRPr lang="en-US" dirty="0">
              <a:latin typeface="Calibri"/>
              <a:cs typeface="Calibri"/>
            </a:endParaRPr>
          </a:p>
          <a:p>
            <a:pPr>
              <a:buNone/>
            </a:pPr>
            <a:r>
              <a:rPr lang="en-US" b="1" dirty="0">
                <a:latin typeface="Calibri"/>
                <a:cs typeface="Calibri"/>
              </a:rPr>
              <a:t>Stage 0:</a:t>
            </a:r>
          </a:p>
          <a:p>
            <a:pPr>
              <a:buNone/>
            </a:pPr>
            <a:r>
              <a:rPr lang="en-US" dirty="0">
                <a:latin typeface="Calibri"/>
                <a:cs typeface="Calibri"/>
              </a:rPr>
              <a:t>Establish a strong foundation by: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>
                <a:latin typeface="Calibri"/>
                <a:cs typeface="Calibri"/>
              </a:rPr>
              <a:t>Establish the </a:t>
            </a:r>
            <a:r>
              <a:rPr lang="en-US" b="1" dirty="0">
                <a:latin typeface="Calibri"/>
                <a:cs typeface="Calibri"/>
              </a:rPr>
              <a:t>Portal</a:t>
            </a:r>
            <a:r>
              <a:rPr lang="en-US" dirty="0">
                <a:latin typeface="Calibri"/>
                <a:cs typeface="Calibri"/>
              </a:rPr>
              <a:t> experience for your end users</a:t>
            </a:r>
          </a:p>
          <a:p>
            <a:pPr marL="455534" lvl="1" indent="-228600">
              <a:buFont typeface="+mj-lt"/>
              <a:buAutoNum type="arabicPeriod"/>
            </a:pPr>
            <a:r>
              <a:rPr lang="en-US" dirty="0">
                <a:latin typeface="Calibri"/>
                <a:cs typeface="Calibri"/>
              </a:rPr>
              <a:t>Service Portal </a:t>
            </a:r>
          </a:p>
          <a:p>
            <a:pPr marL="455534" lvl="1" indent="-228600">
              <a:buFont typeface="+mj-lt"/>
              <a:buAutoNum type="arabicPeriod"/>
            </a:pPr>
            <a:r>
              <a:rPr lang="en-US" dirty="0">
                <a:latin typeface="Calibri"/>
                <a:cs typeface="Calibri"/>
              </a:rPr>
              <a:t>Employee Center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>
                <a:latin typeface="Calibri"/>
                <a:cs typeface="Calibri"/>
              </a:rPr>
              <a:t>Establishing your </a:t>
            </a:r>
            <a:r>
              <a:rPr lang="en-US" b="1" dirty="0">
                <a:latin typeface="Calibri"/>
                <a:cs typeface="Calibri"/>
              </a:rPr>
              <a:t>Knowledge Base </a:t>
            </a:r>
            <a:r>
              <a:rPr lang="en-US" b="0" dirty="0">
                <a:latin typeface="Calibri"/>
                <a:cs typeface="Calibri"/>
              </a:rPr>
              <a:t>and</a:t>
            </a:r>
            <a:r>
              <a:rPr lang="en-US" b="1" dirty="0">
                <a:latin typeface="Calibri"/>
                <a:cs typeface="Calibri"/>
              </a:rPr>
              <a:t> Service Catalog</a:t>
            </a:r>
          </a:p>
          <a:p>
            <a:pPr marL="398384" lvl="1" indent="-171450"/>
            <a:r>
              <a:rPr lang="en-US" dirty="0">
                <a:latin typeface="Calibri"/>
                <a:cs typeface="Calibri"/>
              </a:rPr>
              <a:t>If you have an established Knowledge Base you’ll want to ensure the quality of the articles as well as remove stale articles.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dirty="0">
                <a:latin typeface="Calibri"/>
                <a:cs typeface="Calibri"/>
              </a:rPr>
              <a:t>Establish </a:t>
            </a:r>
            <a:r>
              <a:rPr lang="en-US" b="1" dirty="0">
                <a:latin typeface="Calibri"/>
                <a:cs typeface="Calibri"/>
              </a:rPr>
              <a:t>Workspace</a:t>
            </a:r>
            <a:r>
              <a:rPr lang="en-US" dirty="0">
                <a:latin typeface="Calibri"/>
                <a:cs typeface="Calibri"/>
              </a:rPr>
              <a:t> experience for your Agents.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dirty="0">
                <a:latin typeface="Calibri"/>
                <a:cs typeface="Calibri"/>
              </a:rPr>
              <a:t>Establish </a:t>
            </a:r>
            <a:r>
              <a:rPr lang="en-US" b="1" dirty="0">
                <a:latin typeface="Calibri"/>
                <a:cs typeface="Calibri"/>
              </a:rPr>
              <a:t>ticket handling processes and workflows </a:t>
            </a:r>
            <a:r>
              <a:rPr lang="en-US" dirty="0">
                <a:latin typeface="Calibri"/>
                <a:cs typeface="Calibri"/>
              </a:rPr>
              <a:t>for your agents that include searching for solutions in the Knowledge Base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dirty="0">
                <a:latin typeface="Calibri"/>
                <a:cs typeface="Calibri"/>
              </a:rPr>
              <a:t>Establish strong foundation of </a:t>
            </a:r>
            <a:r>
              <a:rPr lang="en-US" b="1" dirty="0">
                <a:latin typeface="Calibri"/>
                <a:cs typeface="Calibri"/>
              </a:rPr>
              <a:t>Users records </a:t>
            </a:r>
            <a:r>
              <a:rPr lang="en-US" dirty="0">
                <a:latin typeface="Calibri"/>
                <a:cs typeface="Calibri"/>
              </a:rPr>
              <a:t>that will be the basis for your user directory and People search.</a:t>
            </a:r>
          </a:p>
          <a:p>
            <a:pPr>
              <a:buNone/>
            </a:pPr>
            <a:endParaRPr lang="en-US" dirty="0">
              <a:latin typeface="Calibri"/>
              <a:cs typeface="Calibri"/>
            </a:endParaRPr>
          </a:p>
          <a:p>
            <a:pPr>
              <a:buNone/>
            </a:pPr>
            <a:r>
              <a:rPr lang="en-US" b="1" dirty="0">
                <a:latin typeface="Calibri"/>
                <a:cs typeface="Calibri"/>
              </a:rPr>
              <a:t>Stage 1: Establish AI base camp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>
                <a:latin typeface="Calibri"/>
                <a:cs typeface="Calibri"/>
              </a:rPr>
              <a:t>Install and configure </a:t>
            </a:r>
            <a:r>
              <a:rPr lang="en-US" b="1" dirty="0">
                <a:latin typeface="Calibri"/>
                <a:cs typeface="Calibri"/>
              </a:rPr>
              <a:t>Virtual Agent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>
                <a:latin typeface="Calibri"/>
                <a:cs typeface="Calibri"/>
              </a:rPr>
              <a:t>Install and configure </a:t>
            </a:r>
            <a:r>
              <a:rPr lang="en-US" b="1" dirty="0">
                <a:latin typeface="Calibri"/>
                <a:cs typeface="Calibri"/>
              </a:rPr>
              <a:t>AI Search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>
                <a:latin typeface="Calibri"/>
                <a:cs typeface="Calibri"/>
              </a:rPr>
              <a:t>Issue Resolution </a:t>
            </a:r>
          </a:p>
          <a:p>
            <a:pPr marL="398384" marR="0" lvl="1" indent="-171450" algn="l" defTabSz="45704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0032FD"/>
                </a:solidFill>
                <a:effectLst/>
                <a:uLnTx/>
                <a:uFillTx/>
                <a:latin typeface="Lato" panose="020F0502020204030203" pitchFamily="34" charset="0"/>
                <a:ea typeface="+mn-ea"/>
                <a:cs typeface="+mn-cs"/>
              </a:rPr>
              <a:t>*** Virtual Agent </a:t>
            </a: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Lato" panose="020F0502020204030203" pitchFamily="34" charset="0"/>
                <a:ea typeface="+mn-ea"/>
                <a:cs typeface="+mn-cs"/>
              </a:rPr>
              <a:t>is pre-requisite</a:t>
            </a:r>
          </a:p>
          <a:p>
            <a:pPr marL="398384" marR="0" lvl="1" indent="-171450" algn="l" defTabSz="45704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 panose="020F0502020204030203" pitchFamily="34" charset="0"/>
                <a:ea typeface="+mn-ea"/>
                <a:cs typeface="+mn-cs"/>
              </a:rPr>
              <a:t>How Issue Auto Resolution works  (ITSM, HR)</a:t>
            </a:r>
          </a:p>
          <a:p>
            <a:pPr marL="914080" marR="0" lvl="2" indent="-171450" algn="l" defTabSz="45704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 panose="020F0502020204030203" pitchFamily="34" charset="0"/>
                <a:ea typeface="+mn-ea"/>
                <a:cs typeface="+mn-cs"/>
              </a:rPr>
              <a:t>When a user creates an issue, </a:t>
            </a:r>
          </a:p>
          <a:p>
            <a:pPr marL="914080" marR="0" lvl="2" indent="-171450" algn="l" defTabSz="45704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 panose="020F0502020204030203" pitchFamily="34" charset="0"/>
                <a:ea typeface="+mn-ea"/>
                <a:cs typeface="+mn-cs"/>
              </a:rPr>
              <a:t>	The 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 panose="020F0502020204030203" pitchFamily="34" charset="0"/>
                <a:ea typeface="+mn-ea"/>
                <a:cs typeface="+mn-cs"/>
              </a:rPr>
              <a:t>Issue Auto Resolution 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 panose="020F0502020204030203" pitchFamily="34" charset="0"/>
                <a:ea typeface="+mn-ea"/>
                <a:cs typeface="+mn-cs"/>
              </a:rPr>
              <a:t>application uses machine learning and NLU to identify the criticality of the issue, the intent, and an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Lato" panose="020F0502020204030203" pitchFamily="34" charset="0"/>
                <a:ea typeface="+mn-ea"/>
                <a:cs typeface="+mn-cs"/>
              </a:rPr>
              <a:t>appropriate Virtual Agent Topic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 panose="020F0502020204030203" pitchFamily="34" charset="0"/>
                <a:ea typeface="+mn-ea"/>
                <a:cs typeface="+mn-cs"/>
              </a:rPr>
              <a:t>for an automatic resolution. </a:t>
            </a:r>
          </a:p>
          <a:p>
            <a:pPr marL="914080" marR="0" lvl="2" indent="-171450" algn="l" defTabSz="45704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 panose="020F0502020204030203" pitchFamily="34" charset="0"/>
                <a:ea typeface="+mn-ea"/>
                <a:cs typeface="+mn-cs"/>
              </a:rPr>
              <a:t>	If a Virtual Agent topic isn’t found, Issue Auto Resolution 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Lato" panose="020F0502020204030203" pitchFamily="34" charset="0"/>
                <a:ea typeface="+mn-ea"/>
                <a:cs typeface="+mn-cs"/>
              </a:rPr>
              <a:t>does an AI Search 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 panose="020F0502020204030203" pitchFamily="34" charset="0"/>
                <a:ea typeface="+mn-ea"/>
                <a:cs typeface="+mn-cs"/>
              </a:rPr>
              <a:t>to return the most appropriate 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Lato" panose="020F0502020204030203" pitchFamily="34" charset="0"/>
                <a:ea typeface="+mn-ea"/>
                <a:cs typeface="+mn-cs"/>
              </a:rPr>
              <a:t>Knowledge articles, FAQs, or catalog content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 panose="020F0502020204030203" pitchFamily="34" charset="0"/>
                <a:ea typeface="+mn-ea"/>
                <a:cs typeface="+mn-cs"/>
              </a:rPr>
              <a:t>. </a:t>
            </a:r>
          </a:p>
          <a:p>
            <a:pPr marL="914080" marR="0" lvl="2" indent="-171450" algn="l" defTabSz="45704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 panose="020F0502020204030203" pitchFamily="34" charset="0"/>
                <a:ea typeface="+mn-ea"/>
                <a:cs typeface="+mn-cs"/>
              </a:rPr>
              <a:t>	The deflection content is then delivered to the user through the configured response channel, such as the Virtual Agent,  email or short messaging service (SMS).</a:t>
            </a:r>
          </a:p>
          <a:p>
            <a:pPr marL="0" marR="0" lvl="0" indent="0" algn="l" defTabSz="45704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" panose="020F0502020204030203" pitchFamily="34" charset="0"/>
              <a:ea typeface="+mn-ea"/>
              <a:cs typeface="+mn-cs"/>
            </a:endParaRPr>
          </a:p>
          <a:p>
            <a:pPr marL="0" marR="0" lvl="0" indent="0" algn="l" defTabSz="45704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 panose="020F0502020204030203" pitchFamily="34" charset="0"/>
                <a:ea typeface="+mn-ea"/>
                <a:cs typeface="+mn-cs"/>
              </a:rPr>
              <a:t>Stage 2: Establish Generative AI foothold</a:t>
            </a:r>
          </a:p>
          <a:p>
            <a:pPr marL="0" marR="0" lvl="0" indent="0" algn="l" defTabSz="45704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 panose="020F0502020204030203" pitchFamily="34" charset="0"/>
                <a:ea typeface="+mn-ea"/>
                <a:cs typeface="+mn-cs"/>
              </a:rPr>
              <a:t>There are several Gen AI capabilities that are immediately available:</a:t>
            </a:r>
          </a:p>
          <a:p>
            <a:pPr marL="171450" marR="0" lvl="0" indent="-171450" algn="l" defTabSz="45704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 panose="020F0502020204030203" pitchFamily="34" charset="0"/>
                <a:ea typeface="+mn-ea"/>
                <a:cs typeface="+mn-cs"/>
              </a:rPr>
              <a:t>Now Assist for Search</a:t>
            </a:r>
          </a:p>
          <a:p>
            <a:pPr marL="398384" marR="0" lvl="1" indent="-171450" algn="l" defTabSz="45704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 panose="020F0502020204030203" pitchFamily="34" charset="0"/>
                <a:ea typeface="+mn-ea"/>
                <a:cs typeface="+mn-cs"/>
              </a:rPr>
              <a:t>Genius Results</a:t>
            </a:r>
          </a:p>
          <a:p>
            <a:pPr marL="171450" marR="0" lvl="0" indent="-171450" algn="l" defTabSz="45704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 panose="020F0502020204030203" pitchFamily="34" charset="0"/>
                <a:ea typeface="+mn-ea"/>
                <a:cs typeface="+mn-cs"/>
              </a:rPr>
              <a:t>Now Assist for Agent – refer to each product for its specific features</a:t>
            </a:r>
          </a:p>
          <a:p>
            <a:pPr marL="398384" marR="0" lvl="1" indent="-171450" algn="l" defTabSz="45704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 panose="020F0502020204030203" pitchFamily="34" charset="0"/>
                <a:ea typeface="+mn-ea"/>
                <a:cs typeface="+mn-cs"/>
              </a:rPr>
              <a:t>Now Assist for Agent - ITSM includes, for example: </a:t>
            </a:r>
          </a:p>
          <a:p>
            <a:pPr marL="914080" marR="0" lvl="2" indent="-171450" algn="l" defTabSz="45704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 panose="020F0502020204030203" pitchFamily="34" charset="0"/>
                <a:ea typeface="+mn-ea"/>
                <a:cs typeface="+mn-cs"/>
              </a:rPr>
              <a:t>Chat summarization</a:t>
            </a:r>
          </a:p>
          <a:p>
            <a:pPr marL="914080" marR="0" lvl="2" indent="-171450" algn="l" defTabSz="45704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 panose="020F0502020204030203" pitchFamily="34" charset="0"/>
                <a:ea typeface="+mn-ea"/>
                <a:cs typeface="+mn-cs"/>
              </a:rPr>
              <a:t>Incident Notes Summarization</a:t>
            </a:r>
          </a:p>
          <a:p>
            <a:pPr marL="914080" marR="0" lvl="2" indent="-171450" algn="l" defTabSz="45704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 panose="020F0502020204030203" pitchFamily="34" charset="0"/>
                <a:ea typeface="+mn-ea"/>
                <a:cs typeface="+mn-cs"/>
              </a:rPr>
              <a:t>Generate Resolution Notes for Incident</a:t>
            </a:r>
          </a:p>
          <a:p>
            <a:pPr marL="0" marR="0" lvl="0" indent="0" algn="l" defTabSz="45704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" panose="020F0502020204030203" pitchFamily="34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0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4299CD-3469-7241-AD37-C0E01E3A61D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293E4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pPr marL="0" marR="0" lvl="0" indent="0" algn="r" defTabSz="4570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293E40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666668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8.jpe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1_Title with ASC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176EAB50-9B72-47AC-395E-B0B0841FD87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154011" y="374577"/>
            <a:ext cx="2294022" cy="4363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1D68E46-6B84-C8AD-47E2-296D011078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7930" y="3221422"/>
            <a:ext cx="10972800" cy="701731"/>
          </a:xfrm>
          <a:prstGeom prst="rect">
            <a:avLst/>
          </a:prstGeom>
        </p:spPr>
        <p:txBody>
          <a:bodyPr lIns="0">
            <a:spAutoFit/>
          </a:bodyPr>
          <a:lstStyle>
            <a:lvl1pPr>
              <a:defRPr lang="en-US" sz="4400" b="1" kern="1200" spc="0" smtClean="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presentation title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346B35-AD7E-F39E-E5CB-352EF59B9E84}"/>
              </a:ext>
            </a:extLst>
          </p:cNvPr>
          <p:cNvSpPr txBox="1"/>
          <p:nvPr userDrawn="1"/>
        </p:nvSpPr>
        <p:spPr>
          <a:xfrm>
            <a:off x="657930" y="2763310"/>
            <a:ext cx="9779846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Information Digital Technology </a:t>
            </a:r>
            <a:r>
              <a:rPr lang="en-US" sz="20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&amp;</a:t>
            </a: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Security</a:t>
            </a:r>
            <a:endParaRPr lang="en-US" sz="36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E8CEAAE-8A38-9729-40B3-F1D039725AA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7930" y="4682885"/>
            <a:ext cx="10972800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000" b="0" cap="small" spc="3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DATE HERE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6B047B-F9E9-00A9-0A24-D3D2B6136A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581736"/>
            <a:ext cx="4114800" cy="1828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82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BOEING PROPRIETARY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C0737D5-4F20-4411-5F01-E398C9CE2DC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930" y="391440"/>
            <a:ext cx="1231111" cy="30777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5140B36-DDE9-2A41-C2CB-D45CBC5B9B2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6700" y="6436716"/>
            <a:ext cx="565312" cy="1541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43F68D9-DC64-E54E-8C7D-6504CE381E1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711" y="6508406"/>
            <a:ext cx="1958498" cy="92583"/>
          </a:xfrm>
          <a:prstGeom prst="rect">
            <a:avLst/>
          </a:prstGeom>
        </p:spPr>
      </p:pic>
      <p:sp>
        <p:nvSpPr>
          <p:cNvPr id="13" name="Rectangle 5">
            <a:extLst>
              <a:ext uri="{FF2B5EF4-FFF2-40B4-BE49-F238E27FC236}">
                <a16:creationId xmlns:a16="http://schemas.microsoft.com/office/drawing/2014/main" id="{269DB66F-C07F-B6D0-9C8A-56F0DB0C6E1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266700" y="6641505"/>
            <a:ext cx="2753783" cy="123111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lIns="0" tIns="0" rIns="0" bIns="0" anchor="ctr" anchorCtr="0">
            <a:spAutoFit/>
          </a:bodyPr>
          <a:lstStyle/>
          <a:p>
            <a:pPr defTabSz="820738" eaLnBrk="0" hangingPunct="0"/>
            <a:r>
              <a:rPr lang="en-US" sz="8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Copyright © 2025</a:t>
            </a:r>
            <a:r>
              <a:rPr lang="en-US" sz="800" baseline="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8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Boeing.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9498783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168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 descr="Boeing logo">
            <a:extLst>
              <a:ext uri="{FF2B5EF4-FFF2-40B4-BE49-F238E27FC236}">
                <a16:creationId xmlns:a16="http://schemas.microsoft.com/office/drawing/2014/main" id="{A2175A03-6C3A-420E-7725-B1904E3FA9D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25355" y="2951526"/>
            <a:ext cx="3516745" cy="806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5512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3AA12D56-E834-4564-A3ED-D08EAF5D47E0}"/>
              </a:ext>
            </a:extLst>
          </p:cNvPr>
          <p:cNvGrpSpPr/>
          <p:nvPr userDrawn="1"/>
        </p:nvGrpSpPr>
        <p:grpSpPr>
          <a:xfrm>
            <a:off x="0" y="0"/>
            <a:ext cx="12192003" cy="753367"/>
            <a:chOff x="-3" y="0"/>
            <a:chExt cx="12192003" cy="753367"/>
          </a:xfrm>
          <a:gradFill flip="none" rotWithShape="1">
            <a:gsLst>
              <a:gs pos="100000">
                <a:srgbClr val="0036A1"/>
              </a:gs>
              <a:gs pos="0">
                <a:srgbClr val="008BAC"/>
              </a:gs>
            </a:gsLst>
            <a:path path="circle">
              <a:fillToRect l="100000" b="100000"/>
            </a:path>
            <a:tileRect t="-100000" r="-100000"/>
          </a:gradFill>
          <a:effectLst>
            <a:outerShdw blurRad="63500" dist="25400" dir="3000000" algn="tl" rotWithShape="0">
              <a:srgbClr val="27333E">
                <a:alpha val="35000"/>
              </a:srgbClr>
            </a:outerShdw>
          </a:effectLst>
        </p:grpSpPr>
        <p:sp>
          <p:nvSpPr>
            <p:cNvPr id="4" name="Rectangle 10">
              <a:extLst>
                <a:ext uri="{FF2B5EF4-FFF2-40B4-BE49-F238E27FC236}">
                  <a16:creationId xmlns:a16="http://schemas.microsoft.com/office/drawing/2014/main" id="{F3925452-6041-41AA-B36E-9967B6FA6BCE}"/>
                </a:ext>
              </a:extLst>
            </p:cNvPr>
            <p:cNvSpPr/>
            <p:nvPr userDrawn="1"/>
          </p:nvSpPr>
          <p:spPr>
            <a:xfrm>
              <a:off x="-3" y="125074"/>
              <a:ext cx="8182947" cy="628293"/>
            </a:xfrm>
            <a:custGeom>
              <a:avLst/>
              <a:gdLst>
                <a:gd name="connsiteX0" fmla="*/ 0 w 2604654"/>
                <a:gd name="connsiteY0" fmla="*/ 0 h 302565"/>
                <a:gd name="connsiteX1" fmla="*/ 2604654 w 2604654"/>
                <a:gd name="connsiteY1" fmla="*/ 0 h 302565"/>
                <a:gd name="connsiteX2" fmla="*/ 2604654 w 2604654"/>
                <a:gd name="connsiteY2" fmla="*/ 302565 h 302565"/>
                <a:gd name="connsiteX3" fmla="*/ 0 w 2604654"/>
                <a:gd name="connsiteY3" fmla="*/ 302565 h 302565"/>
                <a:gd name="connsiteX4" fmla="*/ 0 w 2604654"/>
                <a:gd name="connsiteY4" fmla="*/ 0 h 302565"/>
                <a:gd name="connsiteX0" fmla="*/ 0 w 2604654"/>
                <a:gd name="connsiteY0" fmla="*/ 0 h 302565"/>
                <a:gd name="connsiteX1" fmla="*/ 2604654 w 2604654"/>
                <a:gd name="connsiteY1" fmla="*/ 0 h 302565"/>
                <a:gd name="connsiteX2" fmla="*/ 2364509 w 2604654"/>
                <a:gd name="connsiteY2" fmla="*/ 302565 h 302565"/>
                <a:gd name="connsiteX3" fmla="*/ 0 w 2604654"/>
                <a:gd name="connsiteY3" fmla="*/ 302565 h 302565"/>
                <a:gd name="connsiteX4" fmla="*/ 0 w 2604654"/>
                <a:gd name="connsiteY4" fmla="*/ 0 h 302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04654" h="302565">
                  <a:moveTo>
                    <a:pt x="0" y="0"/>
                  </a:moveTo>
                  <a:lnTo>
                    <a:pt x="2604654" y="0"/>
                  </a:lnTo>
                  <a:lnTo>
                    <a:pt x="2364509" y="302565"/>
                  </a:lnTo>
                  <a:lnTo>
                    <a:pt x="0" y="30256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DF7713D-9B52-4D03-8672-3F85D9852B8B}"/>
                </a:ext>
              </a:extLst>
            </p:cNvPr>
            <p:cNvSpPr/>
            <p:nvPr userDrawn="1"/>
          </p:nvSpPr>
          <p:spPr>
            <a:xfrm>
              <a:off x="0" y="0"/>
              <a:ext cx="12192000" cy="3856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6" name="Title 43">
            <a:extLst>
              <a:ext uri="{FF2B5EF4-FFF2-40B4-BE49-F238E27FC236}">
                <a16:creationId xmlns:a16="http://schemas.microsoft.com/office/drawing/2014/main" id="{232D0D7A-3560-4839-946C-606CC5472B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747" y="216685"/>
            <a:ext cx="6925802" cy="331955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D149C50-33E2-4D25-8915-E9180AEA5B0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14747" y="1024855"/>
            <a:ext cx="11766457" cy="5531092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tabLst/>
              <a:defRPr sz="1800">
                <a:solidFill>
                  <a:srgbClr val="25374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8788" indent="-230188"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sz="1600">
                <a:solidFill>
                  <a:srgbClr val="242F3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9163" indent="-230188">
              <a:buClr>
                <a:schemeClr val="accent1"/>
              </a:buClr>
              <a:tabLst/>
              <a:defRPr sz="1400">
                <a:solidFill>
                  <a:srgbClr val="242F3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rgbClr val="242F3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1200">
                <a:solidFill>
                  <a:srgbClr val="242F3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Insert Text</a:t>
            </a:r>
          </a:p>
          <a:p>
            <a:pPr lvl="1"/>
            <a:r>
              <a:rPr lang="en-US"/>
              <a:t>Sub Text</a:t>
            </a:r>
          </a:p>
          <a:p>
            <a:pPr lvl="2"/>
            <a:r>
              <a:rPr lang="en-US"/>
              <a:t>Sub Text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429A014-EC04-4228-90F6-594870691F82}"/>
              </a:ext>
            </a:extLst>
          </p:cNvPr>
          <p:cNvSpPr/>
          <p:nvPr userDrawn="1"/>
        </p:nvSpPr>
        <p:spPr>
          <a:xfrm>
            <a:off x="1" y="6646064"/>
            <a:ext cx="12192000" cy="222163"/>
          </a:xfrm>
          <a:prstGeom prst="rect">
            <a:avLst/>
          </a:prstGeom>
          <a:gradFill flip="none" rotWithShape="1">
            <a:gsLst>
              <a:gs pos="100000">
                <a:srgbClr val="0036A1"/>
              </a:gs>
              <a:gs pos="0">
                <a:srgbClr val="008BAC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4084363-50EC-4049-B29C-D881CB489FEE}"/>
              </a:ext>
            </a:extLst>
          </p:cNvPr>
          <p:cNvSpPr txBox="1"/>
          <p:nvPr userDrawn="1"/>
        </p:nvSpPr>
        <p:spPr>
          <a:xfrm>
            <a:off x="5402973" y="6642893"/>
            <a:ext cx="1386057" cy="222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FEFEF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BOEING PROPRIETARY</a:t>
            </a:r>
          </a:p>
        </p:txBody>
      </p:sp>
      <p:sp>
        <p:nvSpPr>
          <p:cNvPr id="18" name="Rectangle 5">
            <a:extLst>
              <a:ext uri="{FF2B5EF4-FFF2-40B4-BE49-F238E27FC236}">
                <a16:creationId xmlns:a16="http://schemas.microsoft.com/office/drawing/2014/main" id="{F6B8E6A9-D656-466D-92E9-4EFFD32191F1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13345" y="6699309"/>
            <a:ext cx="2753783" cy="123111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lIns="0" tIns="0" rIns="0" bIns="0" anchor="ctr" anchorCtr="0">
            <a:spAutoFit/>
          </a:bodyPr>
          <a:lstStyle/>
          <a:p>
            <a:pPr marL="0" marR="0" lvl="0" indent="0" algn="l" defTabSz="820738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Copyright © 2024 Boeing. All rights reserved.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34C38BC4-7016-4C30-A1DB-ED87A95489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75084" y="6641065"/>
            <a:ext cx="409614" cy="214640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7F404D-1EDB-41F2-BEF2-711952B6D56F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DBC063E-A7F9-4610-A8D3-8BC71A89518E}"/>
              </a:ext>
            </a:extLst>
          </p:cNvPr>
          <p:cNvSpPr txBox="1"/>
          <p:nvPr userDrawn="1"/>
        </p:nvSpPr>
        <p:spPr>
          <a:xfrm>
            <a:off x="9614483" y="85117"/>
            <a:ext cx="257751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>
                <a:ln>
                  <a:noFill/>
                </a:ln>
                <a:solidFill>
                  <a:srgbClr val="FEFEF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Information Technology &amp; Data Analytics</a:t>
            </a:r>
          </a:p>
        </p:txBody>
      </p:sp>
    </p:spTree>
    <p:extLst>
      <p:ext uri="{BB962C8B-B14F-4D97-AF65-F5344CB8AC3E}">
        <p14:creationId xmlns:p14="http://schemas.microsoft.com/office/powerpoint/2010/main" val="16872496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C8C13D-9736-57E7-95A2-8197FBACE8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EE73ED-6865-3924-B475-04F300EA8D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E86FA3-C7C4-69D4-4691-F5A18E5243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61837-846F-4632-B69E-110C8B48DF90}" type="datetimeFigureOut">
              <a:rPr lang="en-US" smtClean="0"/>
              <a:t>12/23/2025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DAA917-DC6B-76EA-C9F4-B792A9AA5F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67A473-4310-0A25-FF99-F390E6B7B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35BF51-FA77-4BFD-B550-94007ECED3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03630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438CD-F2E9-0F20-69B5-FAD1F1D2E8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990E39-77F1-6CEC-A0C2-01BEEB6861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766772-5FF4-1702-2812-7E7391AEA5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61837-846F-4632-B69E-110C8B48DF90}" type="datetimeFigureOut">
              <a:rPr lang="en-US" smtClean="0"/>
              <a:t>12/23/2025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BF8CBE-9CD7-C2EC-E7AF-EE7F26492C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0C7E6A-ADDF-E14A-3F2D-6D88A2265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35BF51-FA77-4BFD-B550-94007ECED3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97724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FBB83E-1716-FD66-29BC-C301825FD3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3F9B31-66EC-4E6D-9304-ECBA0394FE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41EC12-E620-260B-E618-734028C5DF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61837-846F-4632-B69E-110C8B48DF90}" type="datetimeFigureOut">
              <a:rPr lang="en-US" smtClean="0"/>
              <a:t>12/23/2025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072703-37AF-F609-298A-E22C584E85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F466E5-C664-FD75-9878-8E66D52D1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35BF51-FA77-4BFD-B550-94007ECED3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026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4FD450-4E5F-6267-1545-7ECF1BBEBE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5A8B98-28F7-0DFC-6BDA-31898DA38CD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16FFCE-FD1A-A8DB-6E5A-A2E56E1D36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81C034-E0A9-8E30-9271-6A3B517301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61837-846F-4632-B69E-110C8B48DF90}" type="datetimeFigureOut">
              <a:rPr lang="en-US" smtClean="0"/>
              <a:t>12/23/2025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18E556-5A4D-3A66-E70B-EB504D9281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CB34C9-2A8E-823F-8640-79D357469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35BF51-FA77-4BFD-B550-94007ECED3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80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4A6B1E-BE1A-930F-3083-4623AAD38C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994965-F22D-F056-CE95-7F81A52F09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FFF779-15A3-D605-005E-2EBC9753D7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52FF852-9B5A-CFFD-EACD-45AAF68B0D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8136673-87E5-E014-8D64-4FD506FAB04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031B4CC-E254-78AD-B2DC-48604A1645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61837-846F-4632-B69E-110C8B48DF90}" type="datetimeFigureOut">
              <a:rPr lang="en-US" smtClean="0"/>
              <a:t>12/23/2025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183A55-DE5A-005C-60E8-7071883E8A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AEF72B3-E286-ABB3-3E15-3C674C7D3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35BF51-FA77-4BFD-B550-94007ECED3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96583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D218B-0F54-9338-7479-B036C00F4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EF2C11A-1C7C-49A2-8BC0-54DDB91139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61837-846F-4632-B69E-110C8B48DF90}" type="datetimeFigureOut">
              <a:rPr lang="en-US" smtClean="0"/>
              <a:t>12/23/2025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91DF71-292E-ED14-9B34-A39A1E483F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4168BF-5A22-205D-B620-9608434AC8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35BF51-FA77-4BFD-B550-94007ECED3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74586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EDABE2E-73EE-374E-B618-9B2A7053EB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61837-846F-4632-B69E-110C8B48DF90}" type="datetimeFigureOut">
              <a:rPr lang="en-US" smtClean="0"/>
              <a:t>12/23/2025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785D12C-8692-DB9E-8895-C041E2A839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19FF48-4FDF-67BE-5472-FD00C9072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35BF51-FA77-4BFD-B550-94007ECED3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490832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BB928-E5B5-5339-C743-FF0D50E6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8D435-6FE5-B2A0-4178-4E14B503ED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773ACE-6C69-7E88-C11E-11BEBBC426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809316-191D-8D85-C416-78C0301DB5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61837-846F-4632-B69E-110C8B48DF90}" type="datetimeFigureOut">
              <a:rPr lang="en-US" smtClean="0"/>
              <a:t>12/23/2025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DECE1B-835C-4EC2-9FE0-AE8042ECC1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4FC5AA-3FAF-EC75-F1E5-A37DB92212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35BF51-FA77-4BFD-B550-94007ECED3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6208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without ASC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60CE52E-F7F4-69E3-F959-ACCF57F65C8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930" y="391440"/>
            <a:ext cx="1231111" cy="30777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1D68E46-6B84-C8AD-47E2-296D011078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7930" y="3221422"/>
            <a:ext cx="10972800" cy="701731"/>
          </a:xfrm>
          <a:prstGeom prst="rect">
            <a:avLst/>
          </a:prstGeom>
        </p:spPr>
        <p:txBody>
          <a:bodyPr lIns="0">
            <a:spAutoFit/>
          </a:bodyPr>
          <a:lstStyle>
            <a:lvl1pPr>
              <a:defRPr lang="en-US" sz="4400" b="1" kern="1200" spc="0" smtClean="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presentation title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346B35-AD7E-F39E-E5CB-352EF59B9E84}"/>
              </a:ext>
            </a:extLst>
          </p:cNvPr>
          <p:cNvSpPr txBox="1"/>
          <p:nvPr userDrawn="1"/>
        </p:nvSpPr>
        <p:spPr>
          <a:xfrm>
            <a:off x="657930" y="2763310"/>
            <a:ext cx="9779846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Information Digital Technology </a:t>
            </a:r>
            <a:r>
              <a:rPr lang="en-US" sz="20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&amp;</a:t>
            </a: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Security</a:t>
            </a:r>
            <a:endParaRPr lang="en-US" sz="36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6B047B-F9E9-00A9-0A24-D3D2B6136A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581736"/>
            <a:ext cx="4114800" cy="1828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82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BOEING PROPRIETARY</a:t>
            </a:r>
          </a:p>
        </p:txBody>
      </p:sp>
      <p:sp>
        <p:nvSpPr>
          <p:cNvPr id="4" name="Text Placeholder 11">
            <a:extLst>
              <a:ext uri="{FF2B5EF4-FFF2-40B4-BE49-F238E27FC236}">
                <a16:creationId xmlns:a16="http://schemas.microsoft.com/office/drawing/2014/main" id="{2993CBE3-06E6-3F75-593D-56A50605330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7930" y="4682885"/>
            <a:ext cx="10972800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000" b="0" cap="small" spc="3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DATE HERE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85462DD-0059-7116-37B9-128B56A5E4E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6700" y="6436716"/>
            <a:ext cx="565312" cy="15417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7FE06D0-9E3D-FCCA-6319-DCE025347A6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711" y="6508406"/>
            <a:ext cx="1958498" cy="92583"/>
          </a:xfrm>
          <a:prstGeom prst="rect">
            <a:avLst/>
          </a:prstGeom>
        </p:spPr>
      </p:pic>
      <p:sp>
        <p:nvSpPr>
          <p:cNvPr id="11" name="Rectangle 5">
            <a:extLst>
              <a:ext uri="{FF2B5EF4-FFF2-40B4-BE49-F238E27FC236}">
                <a16:creationId xmlns:a16="http://schemas.microsoft.com/office/drawing/2014/main" id="{9B49FDAD-30C5-214A-41EC-0A2BB695666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266700" y="6641505"/>
            <a:ext cx="2753783" cy="123111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lIns="0" tIns="0" rIns="0" bIns="0" anchor="ctr" anchorCtr="0">
            <a:spAutoFit/>
          </a:bodyPr>
          <a:lstStyle/>
          <a:p>
            <a:pPr defTabSz="820738" eaLnBrk="0" hangingPunct="0"/>
            <a:r>
              <a:rPr lang="en-US" sz="8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Copyright © 2025</a:t>
            </a:r>
            <a:r>
              <a:rPr lang="en-US" sz="800" baseline="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8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Boeing.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1907929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8E3344-1D83-055A-1B2D-41583CCCD8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6AD39D-2992-BA43-1D85-EFC25D77D48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24A7C1-41CA-BA1D-32F8-8FFE3B6237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7859A7-4258-C835-C760-95F0EA46CA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61837-846F-4632-B69E-110C8B48DF90}" type="datetimeFigureOut">
              <a:rPr lang="en-US" smtClean="0"/>
              <a:t>12/23/2025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CD2093-55F4-22CB-EB22-819A68897B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EBE2FB-5444-2808-23FB-3A9349CBE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35BF51-FA77-4BFD-B550-94007ECED3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73508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2DC46-B739-417A-B7E0-FA571E5BBD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CB28608-6063-AFBC-4AC3-9DF867ADF3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BF2ED7-84B9-DA27-099D-3DFD233932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61837-846F-4632-B69E-110C8B48DF90}" type="datetimeFigureOut">
              <a:rPr lang="en-US" smtClean="0"/>
              <a:t>12/23/2025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D59E0E-EB38-E24C-FFE9-A05B0FB158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28EFC8-95B3-4594-9C28-6A0C3A1FE1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35BF51-FA77-4BFD-B550-94007ECED3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66413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18861CB-4EB5-F135-2C72-56CE92C5127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B814CB-666E-711F-AA3F-391B01F4EC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39EF46-B93D-4FFB-96F2-B55B100469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61837-846F-4632-B69E-110C8B48DF90}" type="datetimeFigureOut">
              <a:rPr lang="en-US" smtClean="0"/>
              <a:t>12/23/2025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4930CC-BFD5-4730-6E42-D4668ED98B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9272D5-B634-3E66-DD06-C291D8D1B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35BF51-FA77-4BFD-B550-94007ECED3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27864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MO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47">
            <a:extLst>
              <a:ext uri="{FF2B5EF4-FFF2-40B4-BE49-F238E27FC236}">
                <a16:creationId xmlns:a16="http://schemas.microsoft.com/office/drawing/2014/main" id="{AD93D2F4-9AB2-824E-96E0-4AEF19924F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789" y="1682998"/>
            <a:ext cx="9378217" cy="1325880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Text Placeholder 49">
            <a:extLst>
              <a:ext uri="{FF2B5EF4-FFF2-40B4-BE49-F238E27FC236}">
                <a16:creationId xmlns:a16="http://schemas.microsoft.com/office/drawing/2014/main" id="{75500A8C-D095-CD48-96F2-F13BD635883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3789" y="2988041"/>
            <a:ext cx="9378217" cy="658813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43F16F1D-D154-45B9-AEDF-0CCA8D6D773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478498" y="6354439"/>
            <a:ext cx="980844" cy="282164"/>
          </a:xfrm>
          <a:prstGeom prst="rect">
            <a:avLst/>
          </a:prstGeom>
        </p:spPr>
      </p:pic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361618E0-C664-494F-96AC-369CD17DC165}"/>
              </a:ext>
            </a:extLst>
          </p:cNvPr>
          <p:cNvSpPr txBox="1">
            <a:spLocks/>
          </p:cNvSpPr>
          <p:nvPr userDrawn="1"/>
        </p:nvSpPr>
        <p:spPr>
          <a:xfrm>
            <a:off x="11060871" y="6413253"/>
            <a:ext cx="667875" cy="2286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040" rtl="0" eaLnBrk="1" latinLnBrk="0" hangingPunct="1"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040" algn="l" defTabSz="457040" rtl="0" eaLnBrk="1" latinLnBrk="0" hangingPunct="1"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080" algn="l" defTabSz="457040" rtl="0" eaLnBrk="1" latinLnBrk="0" hangingPunct="1"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120" algn="l" defTabSz="457040" rtl="0" eaLnBrk="1" latinLnBrk="0" hangingPunct="1"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160" algn="l" defTabSz="457040" rtl="0" eaLnBrk="1" latinLnBrk="0" hangingPunct="1"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200" algn="l" defTabSz="457040" rtl="0" eaLnBrk="1" latinLnBrk="0" hangingPunct="1"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240" algn="l" defTabSz="457040" rtl="0" eaLnBrk="1" latinLnBrk="0" hangingPunct="1"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280" algn="l" defTabSz="457040" rtl="0" eaLnBrk="1" latinLnBrk="0" hangingPunct="1"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320" algn="l" defTabSz="457040" rtl="0" eaLnBrk="1" latinLnBrk="0" hangingPunct="1"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9B9714D-1B27-0B43-A9CC-9EF2921F49DC}" type="slidenum">
              <a:rPr lang="en-US" sz="800" b="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pPr algn="r"/>
              <a:t>‹#›</a:t>
            </a:fld>
            <a:endParaRPr lang="en-US" sz="800" b="0" kern="120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63536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SC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D4EBCBA-85F9-2534-C42F-537D1455ADB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" y="0"/>
            <a:ext cx="12191225" cy="105403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D0FB8EF-FC92-A0DC-B3F1-89E96B65422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99680" y="1086254"/>
            <a:ext cx="10791877" cy="5388857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34E0A792-7FB8-E4DE-F3BC-4E798475E3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85549" y="6581736"/>
            <a:ext cx="576287" cy="1828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82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7EA6530-EBF8-4A13-ADE2-C3D8F0DCD81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14932E1-D0BA-9445-8AD7-C9649B4F53A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707" b="-4754"/>
          <a:stretch>
            <a:fillRect/>
          </a:stretch>
        </p:blipFill>
        <p:spPr>
          <a:xfrm>
            <a:off x="386107" y="730909"/>
            <a:ext cx="3175107" cy="391165"/>
          </a:xfrm>
          <a:prstGeom prst="rect">
            <a:avLst/>
          </a:prstGeom>
        </p:spPr>
      </p:pic>
      <p:sp>
        <p:nvSpPr>
          <p:cNvPr id="2" name="Footer Placeholder 2">
            <a:extLst>
              <a:ext uri="{FF2B5EF4-FFF2-40B4-BE49-F238E27FC236}">
                <a16:creationId xmlns:a16="http://schemas.microsoft.com/office/drawing/2014/main" id="{9A94F337-F459-77E4-9592-F95D5AA397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581736"/>
            <a:ext cx="4114800" cy="1828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82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BOEING PROPRIETARY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EC41F93-B5EB-59F5-5F99-4897D06AA76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6700" y="6436716"/>
            <a:ext cx="565312" cy="15417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416F192-2289-C706-D969-758A1DF9D34B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711" y="6508406"/>
            <a:ext cx="1958498" cy="92583"/>
          </a:xfrm>
          <a:prstGeom prst="rect">
            <a:avLst/>
          </a:prstGeom>
        </p:spPr>
      </p:pic>
      <p:sp>
        <p:nvSpPr>
          <p:cNvPr id="13" name="Rectangle 5">
            <a:extLst>
              <a:ext uri="{FF2B5EF4-FFF2-40B4-BE49-F238E27FC236}">
                <a16:creationId xmlns:a16="http://schemas.microsoft.com/office/drawing/2014/main" id="{23DF9AB4-062F-5F2B-39BF-1E6D32155B2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266700" y="6641505"/>
            <a:ext cx="2753783" cy="123111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lIns="0" tIns="0" rIns="0" bIns="0" anchor="ctr" anchorCtr="0">
            <a:spAutoFit/>
          </a:bodyPr>
          <a:lstStyle/>
          <a:p>
            <a:pPr defTabSz="820738" eaLnBrk="0" hangingPunct="0"/>
            <a:r>
              <a:rPr lang="en-US" sz="8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Copyright © 2025</a:t>
            </a:r>
            <a:r>
              <a:rPr lang="en-US" sz="800" baseline="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8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Boeing.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7768037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68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7F19F94E-FF2F-FCAD-721B-11420F4088A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967" y="391439"/>
            <a:ext cx="1745443" cy="436361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B4B48239-0165-8BB5-FE7D-B636D02D91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7932" y="3221422"/>
            <a:ext cx="10972800" cy="701731"/>
          </a:xfrm>
          <a:prstGeom prst="rect">
            <a:avLst/>
          </a:prstGeom>
        </p:spPr>
        <p:txBody>
          <a:bodyPr lIns="0">
            <a:spAutoFit/>
          </a:bodyPr>
          <a:lstStyle>
            <a:lvl1pPr>
              <a:defRPr lang="en-US" sz="4400" b="1" kern="1200" spc="0" smtClean="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a section title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B53DABB-1CA5-1193-F96C-9CF3179DE5E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154011" y="374577"/>
            <a:ext cx="2294022" cy="436362"/>
          </a:xfrm>
          <a:prstGeom prst="rect">
            <a:avLst/>
          </a:prstGeom>
        </p:spPr>
      </p:pic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89CC24EE-F2D6-5A32-5F99-B5A4CE9F99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581736"/>
            <a:ext cx="4114800" cy="1828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82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BOEING PROPRIETARY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77B928-9B75-815A-D3AE-69A3DBD5506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6700" y="6436716"/>
            <a:ext cx="565312" cy="15417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685E899-1C68-06D6-0E04-AADBFE1FA0B6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711" y="6508406"/>
            <a:ext cx="1958498" cy="92583"/>
          </a:xfrm>
          <a:prstGeom prst="rect">
            <a:avLst/>
          </a:prstGeom>
        </p:spPr>
      </p:pic>
      <p:sp>
        <p:nvSpPr>
          <p:cNvPr id="12" name="Rectangle 5">
            <a:extLst>
              <a:ext uri="{FF2B5EF4-FFF2-40B4-BE49-F238E27FC236}">
                <a16:creationId xmlns:a16="http://schemas.microsoft.com/office/drawing/2014/main" id="{4821ACE3-1E59-D069-9D85-EC281C44CC3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266700" y="6641505"/>
            <a:ext cx="2753783" cy="123111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lIns="0" tIns="0" rIns="0" bIns="0" anchor="ctr" anchorCtr="0">
            <a:spAutoFit/>
          </a:bodyPr>
          <a:lstStyle/>
          <a:p>
            <a:pPr defTabSz="820738" eaLnBrk="0" hangingPunct="0"/>
            <a:r>
              <a:rPr lang="en-US" sz="8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Copyright © 2025</a:t>
            </a:r>
            <a:r>
              <a:rPr lang="en-US" sz="800" baseline="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8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Boeing. All rights reserved.</a:t>
            </a:r>
          </a:p>
        </p:txBody>
      </p:sp>
      <p:sp>
        <p:nvSpPr>
          <p:cNvPr id="13" name="Slide Number Placeholder 4">
            <a:extLst>
              <a:ext uri="{FF2B5EF4-FFF2-40B4-BE49-F238E27FC236}">
                <a16:creationId xmlns:a16="http://schemas.microsoft.com/office/drawing/2014/main" id="{B2AE88E5-1242-C3A3-EB4A-27856E3BE3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85549" y="6581736"/>
            <a:ext cx="576287" cy="1828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82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7EA6530-EBF8-4A13-ADE2-C3D8F0DCD81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26251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BBD3BA0-CEA7-B2E0-C69F-FDEC44048E8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" y="0"/>
            <a:ext cx="12191225" cy="10540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88590B5-F48A-F831-2FF8-055BBEE8410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0637" y="163144"/>
            <a:ext cx="1261200" cy="219721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5C3CCB12-B5F9-F6FF-FF27-F03435DF3E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5839" y="593041"/>
            <a:ext cx="11247120" cy="480131"/>
          </a:xfrm>
          <a:prstGeom prst="rect">
            <a:avLst/>
          </a:prstGeom>
        </p:spPr>
        <p:txBody>
          <a:bodyPr lIns="0">
            <a:spAutoFit/>
          </a:bodyPr>
          <a:lstStyle>
            <a:lvl1pPr>
              <a:defRPr lang="en-US" sz="2800" b="1" kern="1200" spc="0" smtClean="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4261CAE6-A96B-0023-3175-67EEA5A8C5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581736"/>
            <a:ext cx="4114800" cy="1828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82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BOEING PROPRIETARY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30D2EBD-3D88-DF5B-D1C8-34B09632705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6700" y="6436716"/>
            <a:ext cx="565312" cy="15417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BFEAEAC-9CE2-ADAF-270A-F0718DEA03CB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711" y="6508406"/>
            <a:ext cx="1958498" cy="92583"/>
          </a:xfrm>
          <a:prstGeom prst="rect">
            <a:avLst/>
          </a:prstGeom>
        </p:spPr>
      </p:pic>
      <p:sp>
        <p:nvSpPr>
          <p:cNvPr id="15" name="Rectangle 5">
            <a:extLst>
              <a:ext uri="{FF2B5EF4-FFF2-40B4-BE49-F238E27FC236}">
                <a16:creationId xmlns:a16="http://schemas.microsoft.com/office/drawing/2014/main" id="{E5302786-3C8E-708F-5232-E9677B3FFC2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266700" y="6641505"/>
            <a:ext cx="2753783" cy="123111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lIns="0" tIns="0" rIns="0" bIns="0" anchor="ctr" anchorCtr="0">
            <a:spAutoFit/>
          </a:bodyPr>
          <a:lstStyle/>
          <a:p>
            <a:pPr defTabSz="820738" eaLnBrk="0" hangingPunct="0"/>
            <a:r>
              <a:rPr lang="en-US" sz="8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Copyright © 2025</a:t>
            </a:r>
            <a:r>
              <a:rPr lang="en-US" sz="800" baseline="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8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Boeing. All rights reserved.</a:t>
            </a:r>
          </a:p>
        </p:txBody>
      </p:sp>
      <p:sp>
        <p:nvSpPr>
          <p:cNvPr id="16" name="Slide Number Placeholder 4">
            <a:extLst>
              <a:ext uri="{FF2B5EF4-FFF2-40B4-BE49-F238E27FC236}">
                <a16:creationId xmlns:a16="http://schemas.microsoft.com/office/drawing/2014/main" id="{18069DE7-4B0B-8CA7-7CDC-41F07B6471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85549" y="6581736"/>
            <a:ext cx="576287" cy="1828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82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7EA6530-EBF8-4A13-ADE2-C3D8F0DCD81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21714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BBD3BA0-CEA7-B2E0-C69F-FDEC44048E8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" y="0"/>
            <a:ext cx="12191225" cy="10540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88590B5-F48A-F831-2FF8-055BBEE8410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0637" y="163144"/>
            <a:ext cx="1261200" cy="219721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5C3CCB12-B5F9-F6FF-FF27-F03435DF3E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5839" y="593041"/>
            <a:ext cx="11247120" cy="480131"/>
          </a:xfrm>
          <a:prstGeom prst="rect">
            <a:avLst/>
          </a:prstGeom>
        </p:spPr>
        <p:txBody>
          <a:bodyPr lIns="0">
            <a:spAutoFit/>
          </a:bodyPr>
          <a:lstStyle>
            <a:lvl1pPr>
              <a:defRPr lang="en-US" sz="2800" b="1" kern="1200" spc="0" smtClean="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51418C5-0D78-75A4-379F-896811C5256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5836" y="1155917"/>
            <a:ext cx="11247120" cy="2215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lvl="0"/>
            <a:r>
              <a:rPr lang="en-US" dirty="0"/>
              <a:t>Click to edit Master text styles</a:t>
            </a:r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3A20C1F5-0E3B-B2D3-2DAE-FA19F3AF4C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581736"/>
            <a:ext cx="4114800" cy="1828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82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BOEING PROPRIETARY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5D7C00E-8621-F2B8-7A40-F3142477A50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6700" y="6436716"/>
            <a:ext cx="565312" cy="15417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CFFE488-5BEC-12EB-2580-5F091A1AC35C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711" y="6508406"/>
            <a:ext cx="1958498" cy="92583"/>
          </a:xfrm>
          <a:prstGeom prst="rect">
            <a:avLst/>
          </a:prstGeom>
        </p:spPr>
      </p:pic>
      <p:sp>
        <p:nvSpPr>
          <p:cNvPr id="13" name="Rectangle 5">
            <a:extLst>
              <a:ext uri="{FF2B5EF4-FFF2-40B4-BE49-F238E27FC236}">
                <a16:creationId xmlns:a16="http://schemas.microsoft.com/office/drawing/2014/main" id="{387181EE-4B6A-8FED-4753-BA92C1913C9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266700" y="6641505"/>
            <a:ext cx="2753783" cy="123111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lIns="0" tIns="0" rIns="0" bIns="0" anchor="ctr" anchorCtr="0">
            <a:spAutoFit/>
          </a:bodyPr>
          <a:lstStyle/>
          <a:p>
            <a:pPr defTabSz="820738" eaLnBrk="0" hangingPunct="0"/>
            <a:r>
              <a:rPr lang="en-US" sz="8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Copyright © 2025</a:t>
            </a:r>
            <a:r>
              <a:rPr lang="en-US" sz="800" baseline="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8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Boeing. All rights reserved.</a:t>
            </a:r>
          </a:p>
        </p:txBody>
      </p:sp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C3203031-CEA9-64C7-D322-4062B37E99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85549" y="6581736"/>
            <a:ext cx="576287" cy="1828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82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7EA6530-EBF8-4A13-ADE2-C3D8F0DCD81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86825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5C3CCB12-B5F9-F6FF-FF27-F03435DF3E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5836" y="593041"/>
            <a:ext cx="11247120" cy="480131"/>
          </a:xfrm>
          <a:prstGeom prst="rect">
            <a:avLst/>
          </a:prstGeom>
        </p:spPr>
        <p:txBody>
          <a:bodyPr lIns="0">
            <a:spAutoFit/>
          </a:bodyPr>
          <a:lstStyle>
            <a:lvl1pPr marL="60325" indent="0">
              <a:defRPr lang="en-US" sz="2800" b="1" kern="1200" spc="0" smtClean="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2" name="Footer Placeholder 2">
            <a:extLst>
              <a:ext uri="{FF2B5EF4-FFF2-40B4-BE49-F238E27FC236}">
                <a16:creationId xmlns:a16="http://schemas.microsoft.com/office/drawing/2014/main" id="{C2DC20FF-6D8B-5DBD-6E4F-06C79F59E2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581736"/>
            <a:ext cx="4114800" cy="1828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82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BOEING PROPRIETARY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B09453A-25FD-1B95-3894-18CCD56A71A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6700" y="6436716"/>
            <a:ext cx="565312" cy="15417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C189255-4373-D7FD-B9E8-F2DDB23A7B5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711" y="6508406"/>
            <a:ext cx="1958498" cy="92583"/>
          </a:xfrm>
          <a:prstGeom prst="rect">
            <a:avLst/>
          </a:prstGeom>
        </p:spPr>
      </p:pic>
      <p:sp>
        <p:nvSpPr>
          <p:cNvPr id="5" name="Rectangle 5">
            <a:extLst>
              <a:ext uri="{FF2B5EF4-FFF2-40B4-BE49-F238E27FC236}">
                <a16:creationId xmlns:a16="http://schemas.microsoft.com/office/drawing/2014/main" id="{C21FDE02-3AC6-E374-9FC3-68077A3894A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266700" y="6641505"/>
            <a:ext cx="2753783" cy="123111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lIns="0" tIns="0" rIns="0" bIns="0" anchor="ctr" anchorCtr="0">
            <a:spAutoFit/>
          </a:bodyPr>
          <a:lstStyle/>
          <a:p>
            <a:pPr defTabSz="820738" eaLnBrk="0" hangingPunct="0"/>
            <a:r>
              <a:rPr lang="en-US" sz="8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Copyright © 2025</a:t>
            </a:r>
            <a:r>
              <a:rPr lang="en-US" sz="800" baseline="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8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Boeing. All rights reserved.</a:t>
            </a:r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74C3A10F-D094-4632-40AD-39FBDBAB6E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85549" y="6581736"/>
            <a:ext cx="576287" cy="1828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82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7EA6530-EBF8-4A13-ADE2-C3D8F0DCD81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13">
            <a:extLst>
              <a:ext uri="{FF2B5EF4-FFF2-40B4-BE49-F238E27FC236}">
                <a16:creationId xmlns:a16="http://schemas.microsoft.com/office/drawing/2014/main" id="{C7B18988-4215-A2F4-2C9F-8717F5EC186E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05836" y="1596455"/>
            <a:ext cx="11246543" cy="4521766"/>
          </a:xfrm>
          <a:prstGeom prst="rect">
            <a:avLst/>
          </a:prstGeom>
        </p:spPr>
        <p:txBody>
          <a:bodyPr lIns="0" rIns="0"/>
          <a:lstStyle>
            <a:lvl1pPr marL="60325" indent="0">
              <a:spcBef>
                <a:spcPts val="600"/>
              </a:spcBef>
              <a:buNone/>
              <a:defRPr lang="en-US" sz="16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-228600">
              <a:spcBef>
                <a:spcPts val="600"/>
              </a:spcBef>
              <a:buFont typeface="Wingdings" panose="05000000000000000000" pitchFamily="2" charset="2"/>
              <a:buChar char="§"/>
              <a:defRPr lang="en-US" sz="14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04863" indent="-228600">
              <a:spcBef>
                <a:spcPts val="600"/>
              </a:spcBef>
              <a:defRPr lang="en-US" sz="12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62063" indent="-228600">
              <a:spcBef>
                <a:spcPts val="600"/>
              </a:spcBef>
              <a:defRPr lang="en-US" sz="12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719263" indent="-228600">
              <a:spcBef>
                <a:spcPts val="600"/>
              </a:spcBef>
              <a:tabLst/>
              <a:defRPr lang="en-US" sz="12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926012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BBD3BA0-CEA7-B2E0-C69F-FDEC44048E8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" y="0"/>
            <a:ext cx="12191225" cy="10540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88590B5-F48A-F831-2FF8-055BBEE8410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0637" y="163144"/>
            <a:ext cx="1261200" cy="219721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5C3CCB12-B5F9-F6FF-FF27-F03435DF3E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5836" y="593041"/>
            <a:ext cx="11247120" cy="480131"/>
          </a:xfrm>
          <a:prstGeom prst="rect">
            <a:avLst/>
          </a:prstGeom>
        </p:spPr>
        <p:txBody>
          <a:bodyPr lIns="0">
            <a:spAutoFit/>
          </a:bodyPr>
          <a:lstStyle>
            <a:lvl1pPr marL="60325" indent="0">
              <a:defRPr lang="en-US" sz="2800" b="1" kern="1200" spc="0" smtClean="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51418C5-0D78-75A4-379F-896811C5256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5836" y="1155917"/>
            <a:ext cx="11247120" cy="2215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60325">
              <a:buNone/>
              <a:def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lvl="0"/>
            <a:r>
              <a:rPr lang="en-US" dirty="0"/>
              <a:t>Click to edit Master text styles</a:t>
            </a:r>
          </a:p>
        </p:txBody>
      </p:sp>
      <p:sp>
        <p:nvSpPr>
          <p:cNvPr id="16" name="Content Placeholder 13">
            <a:extLst>
              <a:ext uri="{FF2B5EF4-FFF2-40B4-BE49-F238E27FC236}">
                <a16:creationId xmlns:a16="http://schemas.microsoft.com/office/drawing/2014/main" id="{FB92AC71-2340-39DD-9852-72798B91CFE1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05836" y="1594130"/>
            <a:ext cx="11246543" cy="4521766"/>
          </a:xfrm>
          <a:prstGeom prst="rect">
            <a:avLst/>
          </a:prstGeom>
        </p:spPr>
        <p:txBody>
          <a:bodyPr lIns="0" rIns="0"/>
          <a:lstStyle>
            <a:lvl1pPr marL="60325" indent="0">
              <a:spcBef>
                <a:spcPts val="600"/>
              </a:spcBef>
              <a:buNone/>
              <a:defRPr lang="en-US" sz="16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-228600">
              <a:spcBef>
                <a:spcPts val="600"/>
              </a:spcBef>
              <a:buFont typeface="Wingdings" panose="05000000000000000000" pitchFamily="2" charset="2"/>
              <a:buChar char="§"/>
              <a:defRPr lang="en-US" sz="14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04863" indent="-228600">
              <a:spcBef>
                <a:spcPts val="600"/>
              </a:spcBef>
              <a:defRPr lang="en-US" sz="12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62063" indent="-228600">
              <a:spcBef>
                <a:spcPts val="600"/>
              </a:spcBef>
              <a:defRPr lang="en-US" sz="12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719263" indent="-228600">
              <a:spcBef>
                <a:spcPts val="600"/>
              </a:spcBef>
              <a:tabLst/>
              <a:defRPr lang="en-US" sz="12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885BDB7A-B8C0-1021-C420-80FA7EDF07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581736"/>
            <a:ext cx="4114800" cy="1828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82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BOEING PROPRIETARY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F2D3632-33AB-E8B7-DE99-7CAC49C8889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6700" y="6436716"/>
            <a:ext cx="565312" cy="15417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5C0ABAE-F1FD-EC32-9060-643AB07C8910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711" y="6508406"/>
            <a:ext cx="1958498" cy="92583"/>
          </a:xfrm>
          <a:prstGeom prst="rect">
            <a:avLst/>
          </a:prstGeom>
        </p:spPr>
      </p:pic>
      <p:sp>
        <p:nvSpPr>
          <p:cNvPr id="13" name="Rectangle 5">
            <a:extLst>
              <a:ext uri="{FF2B5EF4-FFF2-40B4-BE49-F238E27FC236}">
                <a16:creationId xmlns:a16="http://schemas.microsoft.com/office/drawing/2014/main" id="{745B1A76-ACCA-FB28-4C8F-77F26B6B554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266700" y="6641505"/>
            <a:ext cx="2753783" cy="123111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lIns="0" tIns="0" rIns="0" bIns="0" anchor="ctr" anchorCtr="0">
            <a:spAutoFit/>
          </a:bodyPr>
          <a:lstStyle/>
          <a:p>
            <a:pPr defTabSz="820738" eaLnBrk="0" hangingPunct="0"/>
            <a:r>
              <a:rPr lang="en-US" sz="8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Copyright © 2025</a:t>
            </a:r>
            <a:r>
              <a:rPr lang="en-US" sz="800" baseline="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8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Boeing. All rights reserved.</a:t>
            </a:r>
          </a:p>
        </p:txBody>
      </p:sp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A69983AF-7DB4-04DE-B0C9-83356890C3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85549" y="6581736"/>
            <a:ext cx="576287" cy="1828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82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7EA6530-EBF8-4A13-ADE2-C3D8F0DCD81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14144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-by-Sid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BBD3BA0-CEA7-B2E0-C69F-FDEC44048E8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" y="0"/>
            <a:ext cx="12191225" cy="10540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88590B5-F48A-F831-2FF8-055BBEE8410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0637" y="163144"/>
            <a:ext cx="1261200" cy="219721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5C3CCB12-B5F9-F6FF-FF27-F03435DF3E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5836" y="593041"/>
            <a:ext cx="11247120" cy="480131"/>
          </a:xfrm>
          <a:prstGeom prst="rect">
            <a:avLst/>
          </a:prstGeom>
        </p:spPr>
        <p:txBody>
          <a:bodyPr lIns="0">
            <a:spAutoFit/>
          </a:bodyPr>
          <a:lstStyle>
            <a:lvl1pPr>
              <a:defRPr lang="en-US" sz="2800" b="1" kern="1200" spc="0" smtClean="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51418C5-0D78-75A4-379F-896811C5256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5836" y="1155917"/>
            <a:ext cx="11247120" cy="2215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lvl="0"/>
            <a:r>
              <a:rPr lang="en-US" dirty="0"/>
              <a:t>Click to edit Master text styles</a:t>
            </a:r>
          </a:p>
        </p:txBody>
      </p:sp>
      <p:sp>
        <p:nvSpPr>
          <p:cNvPr id="16" name="Content Placeholder 13">
            <a:extLst>
              <a:ext uri="{FF2B5EF4-FFF2-40B4-BE49-F238E27FC236}">
                <a16:creationId xmlns:a16="http://schemas.microsoft.com/office/drawing/2014/main" id="{FB92AC71-2340-39DD-9852-72798B91CFE1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05837" y="1591467"/>
            <a:ext cx="5486400" cy="4521766"/>
          </a:xfrm>
          <a:prstGeom prst="rect">
            <a:avLst/>
          </a:prstGeom>
        </p:spPr>
        <p:txBody>
          <a:bodyPr lIns="0" rIns="0"/>
          <a:lstStyle>
            <a:lvl1pPr marL="0" indent="0">
              <a:spcBef>
                <a:spcPts val="600"/>
              </a:spcBef>
              <a:buNone/>
              <a:defRPr lang="en-US" sz="16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-228600">
              <a:spcBef>
                <a:spcPts val="600"/>
              </a:spcBef>
              <a:buFont typeface="Wingdings" panose="05000000000000000000" pitchFamily="2" charset="2"/>
              <a:buChar char="§"/>
              <a:defRPr lang="en-US" sz="14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04863" indent="-228600">
              <a:spcBef>
                <a:spcPts val="600"/>
              </a:spcBef>
              <a:defRPr lang="en-US" sz="12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62063" indent="-228600">
              <a:spcBef>
                <a:spcPts val="600"/>
              </a:spcBef>
              <a:defRPr lang="en-US" sz="12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719263" indent="-228600">
              <a:spcBef>
                <a:spcPts val="600"/>
              </a:spcBef>
              <a:tabLst/>
              <a:defRPr lang="en-US" sz="12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Content Placeholder 13">
            <a:extLst>
              <a:ext uri="{FF2B5EF4-FFF2-40B4-BE49-F238E27FC236}">
                <a16:creationId xmlns:a16="http://schemas.microsoft.com/office/drawing/2014/main" id="{47F75A1B-A4BF-109F-77FF-377303C6D7A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66556" y="1591467"/>
            <a:ext cx="5486400" cy="4521766"/>
          </a:xfrm>
          <a:prstGeom prst="rect">
            <a:avLst/>
          </a:prstGeom>
        </p:spPr>
        <p:txBody>
          <a:bodyPr lIns="0" rIns="0"/>
          <a:lstStyle>
            <a:lvl1pPr marL="0" indent="0">
              <a:spcBef>
                <a:spcPts val="600"/>
              </a:spcBef>
              <a:buNone/>
              <a:defRPr lang="en-US" sz="16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-228600">
              <a:spcBef>
                <a:spcPts val="600"/>
              </a:spcBef>
              <a:buFont typeface="Wingdings" panose="05000000000000000000" pitchFamily="2" charset="2"/>
              <a:buChar char="§"/>
              <a:defRPr lang="en-US" sz="14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04863" indent="-228600">
              <a:spcBef>
                <a:spcPts val="600"/>
              </a:spcBef>
              <a:defRPr lang="en-US" sz="12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62063" indent="-228600">
              <a:spcBef>
                <a:spcPts val="600"/>
              </a:spcBef>
              <a:defRPr lang="en-US" sz="12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719263" indent="-228600">
              <a:spcBef>
                <a:spcPts val="600"/>
              </a:spcBef>
              <a:tabLst/>
              <a:defRPr lang="en-US" sz="12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5C8E5F02-51A3-0DBA-D874-9E46B59716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581736"/>
            <a:ext cx="4114800" cy="1828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82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BOEING PROPRIETARY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18273E1-0AD9-22D1-7FAC-CCC119160E2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6700" y="6436716"/>
            <a:ext cx="565312" cy="15417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EE2330C-5EC3-8D53-3CFB-964E26C1F31C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711" y="6508406"/>
            <a:ext cx="1958498" cy="92583"/>
          </a:xfrm>
          <a:prstGeom prst="rect">
            <a:avLst/>
          </a:prstGeom>
        </p:spPr>
      </p:pic>
      <p:sp>
        <p:nvSpPr>
          <p:cNvPr id="13" name="Rectangle 5">
            <a:extLst>
              <a:ext uri="{FF2B5EF4-FFF2-40B4-BE49-F238E27FC236}">
                <a16:creationId xmlns:a16="http://schemas.microsoft.com/office/drawing/2014/main" id="{F55A29FB-FF79-F0A3-8B65-DF830076223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266700" y="6641505"/>
            <a:ext cx="2753783" cy="123111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lIns="0" tIns="0" rIns="0" bIns="0" anchor="ctr" anchorCtr="0">
            <a:spAutoFit/>
          </a:bodyPr>
          <a:lstStyle/>
          <a:p>
            <a:pPr defTabSz="820738" eaLnBrk="0" hangingPunct="0"/>
            <a:r>
              <a:rPr lang="en-US" sz="8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Copyright © 2025</a:t>
            </a:r>
            <a:r>
              <a:rPr lang="en-US" sz="800" baseline="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8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Boeing. All rights reserved.</a:t>
            </a:r>
          </a:p>
        </p:txBody>
      </p:sp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13CA3561-83C2-A6C7-F242-215A8F9968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85549" y="6581736"/>
            <a:ext cx="576287" cy="1828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82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7EA6530-EBF8-4A13-ADE2-C3D8F0DCD81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00576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0E8D6DA-7E9F-6067-BF8C-83B379F1783F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" y="0"/>
            <a:ext cx="12191225" cy="105403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C965C10-0FFF-8B58-128F-15DC919A46FD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0637" y="163144"/>
            <a:ext cx="1261200" cy="219721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97F470-1308-FDD7-A596-92A2DFFFE4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85549" y="6507332"/>
            <a:ext cx="576287" cy="1828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7EA6530-EBF8-4A13-ADE2-C3D8F0DCD813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E7D39E7E-CD03-514C-4564-FD7BF90889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581736"/>
            <a:ext cx="4114800" cy="1828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82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BOEING PROPRIETARY</a:t>
            </a:r>
          </a:p>
        </p:txBody>
      </p:sp>
    </p:spTree>
    <p:extLst>
      <p:ext uri="{BB962C8B-B14F-4D97-AF65-F5344CB8AC3E}">
        <p14:creationId xmlns:p14="http://schemas.microsoft.com/office/powerpoint/2010/main" val="2451748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95" r:id="rId2"/>
    <p:sldLayoutId id="2147483693" r:id="rId3"/>
    <p:sldLayoutId id="2147483659" r:id="rId4"/>
    <p:sldLayoutId id="2147483687" r:id="rId5"/>
    <p:sldLayoutId id="2147483689" r:id="rId6"/>
    <p:sldLayoutId id="2147483690" r:id="rId7"/>
    <p:sldLayoutId id="2147483694" r:id="rId8"/>
    <p:sldLayoutId id="2147483692" r:id="rId9"/>
    <p:sldLayoutId id="2147483655" r:id="rId10"/>
    <p:sldLayoutId id="2147483696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BoeingMeso-Regular" panose="02000503000000000000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BoeingMeso-Regular" panose="02000503000000000000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BoeingMeso-Regular" panose="02000503000000000000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BoeingMeso-Regular" panose="02000503000000000000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BoeingMeso-Regular" panose="02000503000000000000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BoeingMeso-Regular" panose="02000503000000000000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B0070DB-FA46-C43D-662D-05803B53DC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8C0C92-D2DA-D9F3-FF00-C496F2E811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ED1E83-E244-8D8B-E6C5-3333D7ECCAC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0461837-846F-4632-B69E-110C8B48DF90}" type="datetimeFigureOut">
              <a:rPr lang="en-US" smtClean="0"/>
              <a:t>12/23/2025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EE5C95-1058-C905-D935-3E498B7F94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99CFEE-6A34-77FA-F2D2-B5EDC9BBDC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135BF51-FA77-4BFD-B550-94007ECED3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993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10" Type="http://schemas.openxmlformats.org/officeDocument/2006/relationships/image" Target="../media/image26.svg"/><Relationship Id="rId4" Type="http://schemas.openxmlformats.org/officeDocument/2006/relationships/image" Target="../media/image20.svg"/><Relationship Id="rId9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8132E4F1-3216-3890-22B8-07F149963F38}"/>
              </a:ext>
            </a:extLst>
          </p:cNvPr>
          <p:cNvCxnSpPr>
            <a:cxnSpLocks/>
          </p:cNvCxnSpPr>
          <p:nvPr/>
        </p:nvCxnSpPr>
        <p:spPr>
          <a:xfrm>
            <a:off x="2135593" y="2889540"/>
            <a:ext cx="866517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0" name="Straight Connector 1039">
            <a:extLst>
              <a:ext uri="{FF2B5EF4-FFF2-40B4-BE49-F238E27FC236}">
                <a16:creationId xmlns:a16="http://schemas.microsoft.com/office/drawing/2014/main" id="{071F58B0-EACB-C94E-654B-C093A85034D7}"/>
              </a:ext>
            </a:extLst>
          </p:cNvPr>
          <p:cNvCxnSpPr>
            <a:cxnSpLocks/>
          </p:cNvCxnSpPr>
          <p:nvPr/>
        </p:nvCxnSpPr>
        <p:spPr>
          <a:xfrm>
            <a:off x="2135593" y="4034564"/>
            <a:ext cx="866517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itle 5">
            <a:extLst>
              <a:ext uri="{FF2B5EF4-FFF2-40B4-BE49-F238E27FC236}">
                <a16:creationId xmlns:a16="http://schemas.microsoft.com/office/drawing/2014/main" id="{DC3F6052-3D70-C8B5-EDDD-788F1F1FC1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GSEP / EHD Alignment  - Draft Capability Roadmap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77EAA5-E704-D637-A0AC-C8E1E658DF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7EA6530-EBF8-4A13-ADE2-C3D8F0DCD813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A71BAE-80EC-6FF1-2A53-86F1F855877C}"/>
              </a:ext>
            </a:extLst>
          </p:cNvPr>
          <p:cNvSpPr txBox="1"/>
          <p:nvPr/>
        </p:nvSpPr>
        <p:spPr>
          <a:xfrm>
            <a:off x="2066047" y="1503961"/>
            <a:ext cx="15178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Ask Boeing Live Agent Handoff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382EF3A-D1B7-2F2F-C165-1C9522C195D8}"/>
              </a:ext>
            </a:extLst>
          </p:cNvPr>
          <p:cNvSpPr txBox="1"/>
          <p:nvPr/>
        </p:nvSpPr>
        <p:spPr>
          <a:xfrm>
            <a:off x="5406974" y="3536050"/>
            <a:ext cx="9060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Appointment</a:t>
            </a:r>
          </a:p>
          <a:p>
            <a:r>
              <a:rPr lang="en-US" sz="1000" dirty="0"/>
              <a:t>Scheduling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B3D84F0-2EC1-5D2A-7A0A-75EDCB253F31}"/>
              </a:ext>
            </a:extLst>
          </p:cNvPr>
          <p:cNvCxnSpPr>
            <a:cxnSpLocks/>
          </p:cNvCxnSpPr>
          <p:nvPr/>
        </p:nvCxnSpPr>
        <p:spPr>
          <a:xfrm>
            <a:off x="1982369" y="1394085"/>
            <a:ext cx="0" cy="496481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A6678DB-DBAA-B973-A1F9-1C2C07C7D746}"/>
              </a:ext>
            </a:extLst>
          </p:cNvPr>
          <p:cNvSpPr txBox="1"/>
          <p:nvPr/>
        </p:nvSpPr>
        <p:spPr>
          <a:xfrm>
            <a:off x="2092537" y="4704053"/>
            <a:ext cx="14648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AI Search Implementation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23CC151-9AE9-88B8-83BE-92A2C5AE170A}"/>
              </a:ext>
            </a:extLst>
          </p:cNvPr>
          <p:cNvSpPr txBox="1"/>
          <p:nvPr/>
        </p:nvSpPr>
        <p:spPr>
          <a:xfrm>
            <a:off x="5355127" y="1442261"/>
            <a:ext cx="15178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AI Guided Incident Creation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E69DD21-572A-037B-D2D9-BA4133890FE4}"/>
              </a:ext>
            </a:extLst>
          </p:cNvPr>
          <p:cNvSpPr txBox="1"/>
          <p:nvPr/>
        </p:nvSpPr>
        <p:spPr>
          <a:xfrm>
            <a:off x="6654331" y="1455873"/>
            <a:ext cx="15178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Proactive Communication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91ECA4C-5548-A7EF-F396-191353A3A449}"/>
              </a:ext>
            </a:extLst>
          </p:cNvPr>
          <p:cNvSpPr txBox="1"/>
          <p:nvPr/>
        </p:nvSpPr>
        <p:spPr>
          <a:xfrm>
            <a:off x="4950349" y="2347998"/>
            <a:ext cx="15178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Now Assist </a:t>
            </a:r>
          </a:p>
          <a:p>
            <a:pPr algn="ctr"/>
            <a:r>
              <a:rPr lang="en-US" sz="1000" dirty="0"/>
              <a:t>Summarization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F91AB9D-2484-9BF0-7D63-3107E0428B73}"/>
              </a:ext>
            </a:extLst>
          </p:cNvPr>
          <p:cNvSpPr txBox="1"/>
          <p:nvPr/>
        </p:nvSpPr>
        <p:spPr>
          <a:xfrm>
            <a:off x="7108176" y="2338422"/>
            <a:ext cx="15178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Now Assist </a:t>
            </a:r>
          </a:p>
          <a:p>
            <a:pPr algn="ctr"/>
            <a:r>
              <a:rPr lang="en-US" sz="1000" dirty="0"/>
              <a:t>Resolution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B3B91C1-63AB-C08D-DD9F-DA2622A6F362}"/>
              </a:ext>
            </a:extLst>
          </p:cNvPr>
          <p:cNvSpPr txBox="1"/>
          <p:nvPr/>
        </p:nvSpPr>
        <p:spPr>
          <a:xfrm>
            <a:off x="6852227" y="4660079"/>
            <a:ext cx="12830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Now Assist KB authoring support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8B9DBBA-FFBC-2ECF-D478-BC5BA3B39E1F}"/>
              </a:ext>
            </a:extLst>
          </p:cNvPr>
          <p:cNvSpPr txBox="1"/>
          <p:nvPr/>
        </p:nvSpPr>
        <p:spPr>
          <a:xfrm>
            <a:off x="2756293" y="5495703"/>
            <a:ext cx="11977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/>
              <a:t>Platform Analytics</a:t>
            </a:r>
          </a:p>
          <a:p>
            <a:pPr algn="ctr"/>
            <a:r>
              <a:rPr lang="en-US" sz="1000" dirty="0"/>
              <a:t>Enablement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200FD7B8-BD82-FBE0-8181-0183DA6B822D}"/>
              </a:ext>
            </a:extLst>
          </p:cNvPr>
          <p:cNvGrpSpPr/>
          <p:nvPr/>
        </p:nvGrpSpPr>
        <p:grpSpPr>
          <a:xfrm>
            <a:off x="363686" y="3612088"/>
            <a:ext cx="1363080" cy="646331"/>
            <a:chOff x="322742" y="3673989"/>
            <a:chExt cx="1363080" cy="646331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74DE130-C967-1FC9-07C1-BFA17622840F}"/>
                </a:ext>
              </a:extLst>
            </p:cNvPr>
            <p:cNvSpPr txBox="1"/>
            <p:nvPr/>
          </p:nvSpPr>
          <p:spPr>
            <a:xfrm>
              <a:off x="743411" y="3673989"/>
              <a:ext cx="94241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Service Operations  Workspace</a:t>
              </a:r>
            </a:p>
          </p:txBody>
        </p:sp>
        <p:pic>
          <p:nvPicPr>
            <p:cNvPr id="1026" name="Picture 2" descr="Platform Analytics - ServiceNow Community">
              <a:extLst>
                <a:ext uri="{FF2B5EF4-FFF2-40B4-BE49-F238E27FC236}">
                  <a16:creationId xmlns:a16="http://schemas.microsoft.com/office/drawing/2014/main" id="{2382FFE2-E3A2-24E4-930C-21BE1F2DDED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79" t="40398" r="62878"/>
            <a:stretch>
              <a:fillRect/>
            </a:stretch>
          </p:blipFill>
          <p:spPr bwMode="auto">
            <a:xfrm>
              <a:off x="322742" y="3766323"/>
              <a:ext cx="412914" cy="4616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B8C9B756-3B6C-238D-E3BB-35A2E7A9DBDF}"/>
              </a:ext>
            </a:extLst>
          </p:cNvPr>
          <p:cNvGrpSpPr/>
          <p:nvPr/>
        </p:nvGrpSpPr>
        <p:grpSpPr>
          <a:xfrm>
            <a:off x="363888" y="5711035"/>
            <a:ext cx="1362878" cy="412510"/>
            <a:chOff x="322944" y="5711035"/>
            <a:chExt cx="1362878" cy="412510"/>
          </a:xfrm>
        </p:grpSpPr>
        <p:pic>
          <p:nvPicPr>
            <p:cNvPr id="26" name="Graphic 25" descr="Bar graph with upward trend with solid fill">
              <a:extLst>
                <a:ext uri="{FF2B5EF4-FFF2-40B4-BE49-F238E27FC236}">
                  <a16:creationId xmlns:a16="http://schemas.microsoft.com/office/drawing/2014/main" id="{73A31F32-212E-30D1-484E-DD5336EB409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22944" y="5711035"/>
              <a:ext cx="412510" cy="41251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21D31D9-D37B-B097-03DD-038D027F19DD}"/>
                </a:ext>
              </a:extLst>
            </p:cNvPr>
            <p:cNvSpPr txBox="1"/>
            <p:nvPr/>
          </p:nvSpPr>
          <p:spPr>
            <a:xfrm>
              <a:off x="743411" y="5778791"/>
              <a:ext cx="9424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 Analytics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3B76201-EAA2-660F-D307-B14C00AF5D03}"/>
              </a:ext>
            </a:extLst>
          </p:cNvPr>
          <p:cNvGrpSpPr/>
          <p:nvPr/>
        </p:nvGrpSpPr>
        <p:grpSpPr>
          <a:xfrm>
            <a:off x="352832" y="4753895"/>
            <a:ext cx="1504396" cy="461665"/>
            <a:chOff x="311888" y="4679849"/>
            <a:chExt cx="1504396" cy="461665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A7589E6D-AFD5-D4F8-DE89-3B09AB243D7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7531" t="41804" r="61490"/>
            <a:stretch>
              <a:fillRect/>
            </a:stretch>
          </p:blipFill>
          <p:spPr>
            <a:xfrm>
              <a:off x="311888" y="4679850"/>
              <a:ext cx="434623" cy="461662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748F92B-7555-831D-F75B-F7A1B7C0082B}"/>
                </a:ext>
              </a:extLst>
            </p:cNvPr>
            <p:cNvSpPr txBox="1"/>
            <p:nvPr/>
          </p:nvSpPr>
          <p:spPr>
            <a:xfrm>
              <a:off x="743411" y="4679849"/>
              <a:ext cx="107287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Knowledge</a:t>
              </a:r>
            </a:p>
            <a:p>
              <a:r>
                <a:rPr lang="en-US" sz="1200" dirty="0"/>
                <a:t>Management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D15C687C-19C0-3A29-B83B-8AEA86865195}"/>
              </a:ext>
            </a:extLst>
          </p:cNvPr>
          <p:cNvGrpSpPr/>
          <p:nvPr/>
        </p:nvGrpSpPr>
        <p:grpSpPr>
          <a:xfrm>
            <a:off x="379669" y="2654947"/>
            <a:ext cx="1347097" cy="461665"/>
            <a:chOff x="338725" y="2695440"/>
            <a:chExt cx="1347097" cy="461665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B2B72745-0806-BDF0-0C4B-EA18460F57C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38725" y="2735798"/>
              <a:ext cx="380948" cy="380948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44647AE-9BA1-D178-4650-047790FFDE64}"/>
                </a:ext>
              </a:extLst>
            </p:cNvPr>
            <p:cNvSpPr txBox="1"/>
            <p:nvPr/>
          </p:nvSpPr>
          <p:spPr>
            <a:xfrm>
              <a:off x="743411" y="2695440"/>
              <a:ext cx="94241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Now</a:t>
              </a:r>
            </a:p>
            <a:p>
              <a:r>
                <a:rPr lang="en-US" sz="1200" dirty="0"/>
                <a:t>Assist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DAC140A3-0C77-04B3-E7FB-ABF0607B5183}"/>
              </a:ext>
            </a:extLst>
          </p:cNvPr>
          <p:cNvGrpSpPr/>
          <p:nvPr/>
        </p:nvGrpSpPr>
        <p:grpSpPr>
          <a:xfrm>
            <a:off x="315931" y="1697809"/>
            <a:ext cx="1410835" cy="461662"/>
            <a:chOff x="274987" y="1697809"/>
            <a:chExt cx="1410835" cy="461662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A6BF6F2B-1FF4-F1E5-7CD3-87A7712249E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r="68420" b="-5352"/>
            <a:stretch>
              <a:fillRect/>
            </a:stretch>
          </p:blipFill>
          <p:spPr>
            <a:xfrm>
              <a:off x="274987" y="1697809"/>
              <a:ext cx="508425" cy="461662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50D155B-487F-88B1-C35D-151A7E15F7C4}"/>
                </a:ext>
              </a:extLst>
            </p:cNvPr>
            <p:cNvSpPr txBox="1"/>
            <p:nvPr/>
          </p:nvSpPr>
          <p:spPr>
            <a:xfrm>
              <a:off x="743411" y="1790141"/>
              <a:ext cx="9424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Ask Boeing</a:t>
              </a:r>
            </a:p>
          </p:txBody>
        </p: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8CC18351-2EF3-FBBF-02CD-DD7F53631E4F}"/>
              </a:ext>
            </a:extLst>
          </p:cNvPr>
          <p:cNvSpPr/>
          <p:nvPr/>
        </p:nvSpPr>
        <p:spPr>
          <a:xfrm>
            <a:off x="1982370" y="1179335"/>
            <a:ext cx="3170578" cy="2036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2025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E0EA076-EC15-AE0C-7D28-B15742C396D3}"/>
              </a:ext>
            </a:extLst>
          </p:cNvPr>
          <p:cNvSpPr/>
          <p:nvPr/>
        </p:nvSpPr>
        <p:spPr>
          <a:xfrm>
            <a:off x="5152948" y="1180725"/>
            <a:ext cx="6232601" cy="2036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Future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2D17218-3ACA-B3C5-0303-CB346CFB1B39}"/>
              </a:ext>
            </a:extLst>
          </p:cNvPr>
          <p:cNvCxnSpPr/>
          <p:nvPr/>
        </p:nvCxnSpPr>
        <p:spPr>
          <a:xfrm>
            <a:off x="5152948" y="1484851"/>
            <a:ext cx="0" cy="4706451"/>
          </a:xfrm>
          <a:prstGeom prst="line">
            <a:avLst/>
          </a:prstGeom>
          <a:ln>
            <a:solidFill>
              <a:schemeClr val="accent1">
                <a:alpha val="30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33857DE3-5C5A-7394-3B1F-8E51EDBEBC5D}"/>
              </a:ext>
            </a:extLst>
          </p:cNvPr>
          <p:cNvSpPr txBox="1"/>
          <p:nvPr/>
        </p:nvSpPr>
        <p:spPr>
          <a:xfrm>
            <a:off x="3695182" y="3422220"/>
            <a:ext cx="9925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Agent Workspace Retirement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7BA034F-CE25-25E6-629A-CAD8CA86B830}"/>
              </a:ext>
            </a:extLst>
          </p:cNvPr>
          <p:cNvSpPr txBox="1"/>
          <p:nvPr/>
        </p:nvSpPr>
        <p:spPr>
          <a:xfrm>
            <a:off x="3477498" y="4680256"/>
            <a:ext cx="14648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AI Search KB Meta Data tuning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A65F65A-61FC-7365-BEBB-907468F13561}"/>
              </a:ext>
            </a:extLst>
          </p:cNvPr>
          <p:cNvSpPr txBox="1"/>
          <p:nvPr/>
        </p:nvSpPr>
        <p:spPr>
          <a:xfrm>
            <a:off x="3482580" y="1467541"/>
            <a:ext cx="15178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Full Rollout &amp; </a:t>
            </a:r>
          </a:p>
          <a:p>
            <a:pPr algn="ctr"/>
            <a:r>
              <a:rPr lang="en-US" sz="1000" dirty="0"/>
              <a:t>OCM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4245DC0-6F3F-79B5-ED3F-86B79F9427EE}"/>
              </a:ext>
            </a:extLst>
          </p:cNvPr>
          <p:cNvSpPr txBox="1"/>
          <p:nvPr/>
        </p:nvSpPr>
        <p:spPr>
          <a:xfrm>
            <a:off x="3432516" y="2361614"/>
            <a:ext cx="15178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AI Agent for Incident Triage (POC) 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8E3AE25-5E41-5F49-66F8-521EFF8384A1}"/>
              </a:ext>
            </a:extLst>
          </p:cNvPr>
          <p:cNvSpPr txBox="1"/>
          <p:nvPr/>
        </p:nvSpPr>
        <p:spPr>
          <a:xfrm>
            <a:off x="8862367" y="4549928"/>
            <a:ext cx="128304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Automated Knowledge Block Management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B99B1F8-D192-85F1-D255-A71B7EFD5F46}"/>
              </a:ext>
            </a:extLst>
          </p:cNvPr>
          <p:cNvSpPr txBox="1"/>
          <p:nvPr/>
        </p:nvSpPr>
        <p:spPr>
          <a:xfrm>
            <a:off x="5515161" y="5485719"/>
            <a:ext cx="11977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/>
              <a:t>Platform Analytics</a:t>
            </a:r>
          </a:p>
          <a:p>
            <a:pPr algn="ctr"/>
            <a:r>
              <a:rPr lang="en-US" sz="1000" dirty="0"/>
              <a:t>EHD Dashboard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DDC1957-919F-85FF-891B-1E5C5D9FA249}"/>
              </a:ext>
            </a:extLst>
          </p:cNvPr>
          <p:cNvSpPr txBox="1"/>
          <p:nvPr/>
        </p:nvSpPr>
        <p:spPr>
          <a:xfrm>
            <a:off x="6950721" y="3519201"/>
            <a:ext cx="11192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/>
              <a:t>Adoption of </a:t>
            </a:r>
          </a:p>
          <a:p>
            <a:pPr algn="ctr"/>
            <a:r>
              <a:rPr lang="en-US" sz="1000" dirty="0"/>
              <a:t>Now Assist Skills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F993290-4D64-0C00-75B6-E7BC039434F5}"/>
              </a:ext>
            </a:extLst>
          </p:cNvPr>
          <p:cNvSpPr txBox="1"/>
          <p:nvPr/>
        </p:nvSpPr>
        <p:spPr>
          <a:xfrm>
            <a:off x="7580520" y="5501933"/>
            <a:ext cx="10326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/>
              <a:t>AI enabled  </a:t>
            </a:r>
          </a:p>
          <a:p>
            <a:pPr algn="ctr"/>
            <a:r>
              <a:rPr lang="en-US" sz="1000" dirty="0"/>
              <a:t>Trend Analytics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FFFE353-CE30-55D7-A649-30E25FDF820D}"/>
              </a:ext>
            </a:extLst>
          </p:cNvPr>
          <p:cNvSpPr txBox="1"/>
          <p:nvPr/>
        </p:nvSpPr>
        <p:spPr>
          <a:xfrm>
            <a:off x="8735603" y="2250574"/>
            <a:ext cx="151783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Now Assist </a:t>
            </a:r>
          </a:p>
          <a:p>
            <a:pPr algn="ctr"/>
            <a:r>
              <a:rPr lang="en-US" sz="1000" dirty="0"/>
              <a:t>Communication Recommendations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D4C6C18-A464-367D-0214-A91FF3E2FA30}"/>
              </a:ext>
            </a:extLst>
          </p:cNvPr>
          <p:cNvSpPr txBox="1"/>
          <p:nvPr/>
        </p:nvSpPr>
        <p:spPr>
          <a:xfrm>
            <a:off x="9338135" y="5517180"/>
            <a:ext cx="13115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/>
              <a:t>AI Recommendation</a:t>
            </a:r>
          </a:p>
          <a:p>
            <a:pPr algn="ctr"/>
            <a:r>
              <a:rPr lang="en-US" sz="1000" dirty="0"/>
              <a:t>Analytics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A90ED45-B5A9-A067-D048-A6E28E0AA54A}"/>
              </a:ext>
            </a:extLst>
          </p:cNvPr>
          <p:cNvSpPr txBox="1"/>
          <p:nvPr/>
        </p:nvSpPr>
        <p:spPr>
          <a:xfrm>
            <a:off x="6063227" y="2337691"/>
            <a:ext cx="15178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AI Based Incident</a:t>
            </a:r>
          </a:p>
          <a:p>
            <a:pPr algn="ctr"/>
            <a:r>
              <a:rPr lang="en-US" sz="1000" dirty="0"/>
              <a:t>Triage / Routing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F8E4684-0658-6E53-02FB-239EADECF732}"/>
              </a:ext>
            </a:extLst>
          </p:cNvPr>
          <p:cNvSpPr txBox="1"/>
          <p:nvPr/>
        </p:nvSpPr>
        <p:spPr>
          <a:xfrm>
            <a:off x="5224782" y="4656934"/>
            <a:ext cx="12830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Persona focused</a:t>
            </a:r>
          </a:p>
          <a:p>
            <a:pPr algn="ctr"/>
            <a:r>
              <a:rPr lang="en-US" sz="1000" dirty="0"/>
              <a:t>Tagging </a:t>
            </a: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CE78330E-7DE5-4D52-3CF8-BAEC87744730}"/>
              </a:ext>
            </a:extLst>
          </p:cNvPr>
          <p:cNvSpPr>
            <a:spLocks noChangeAspect="1"/>
          </p:cNvSpPr>
          <p:nvPr/>
        </p:nvSpPr>
        <p:spPr>
          <a:xfrm>
            <a:off x="5735080" y="2829374"/>
            <a:ext cx="102473" cy="102473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AAC020CE-D382-B89E-4BFC-E9CB21808C2B}"/>
              </a:ext>
            </a:extLst>
          </p:cNvPr>
          <p:cNvSpPr>
            <a:spLocks noChangeAspect="1"/>
          </p:cNvSpPr>
          <p:nvPr/>
        </p:nvSpPr>
        <p:spPr>
          <a:xfrm>
            <a:off x="4140197" y="2840307"/>
            <a:ext cx="102473" cy="102473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0" name="Oval 1029">
            <a:extLst>
              <a:ext uri="{FF2B5EF4-FFF2-40B4-BE49-F238E27FC236}">
                <a16:creationId xmlns:a16="http://schemas.microsoft.com/office/drawing/2014/main" id="{3A5426CE-42A4-D3D0-4402-5098A900CEED}"/>
              </a:ext>
            </a:extLst>
          </p:cNvPr>
          <p:cNvSpPr>
            <a:spLocks noChangeAspect="1"/>
          </p:cNvSpPr>
          <p:nvPr/>
        </p:nvSpPr>
        <p:spPr>
          <a:xfrm>
            <a:off x="6748208" y="2829374"/>
            <a:ext cx="102473" cy="10247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2" name="Oval 1031">
            <a:extLst>
              <a:ext uri="{FF2B5EF4-FFF2-40B4-BE49-F238E27FC236}">
                <a16:creationId xmlns:a16="http://schemas.microsoft.com/office/drawing/2014/main" id="{35BED58A-E0E4-E238-AC07-E17599EEB27B}"/>
              </a:ext>
            </a:extLst>
          </p:cNvPr>
          <p:cNvSpPr>
            <a:spLocks noChangeAspect="1"/>
          </p:cNvSpPr>
          <p:nvPr/>
        </p:nvSpPr>
        <p:spPr>
          <a:xfrm>
            <a:off x="7800167" y="2838303"/>
            <a:ext cx="102473" cy="10247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3" name="Oval 1032">
            <a:extLst>
              <a:ext uri="{FF2B5EF4-FFF2-40B4-BE49-F238E27FC236}">
                <a16:creationId xmlns:a16="http://schemas.microsoft.com/office/drawing/2014/main" id="{00EDC2C9-8BDA-4855-870C-0A9FB6CFDAF3}"/>
              </a:ext>
            </a:extLst>
          </p:cNvPr>
          <p:cNvSpPr>
            <a:spLocks noChangeAspect="1"/>
          </p:cNvSpPr>
          <p:nvPr/>
        </p:nvSpPr>
        <p:spPr>
          <a:xfrm>
            <a:off x="9443282" y="2838303"/>
            <a:ext cx="102473" cy="10247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34" name="Straight Connector 1033">
            <a:extLst>
              <a:ext uri="{FF2B5EF4-FFF2-40B4-BE49-F238E27FC236}">
                <a16:creationId xmlns:a16="http://schemas.microsoft.com/office/drawing/2014/main" id="{50EBEE41-C5B8-FCC2-0AE5-C3BFD57DBC3A}"/>
              </a:ext>
            </a:extLst>
          </p:cNvPr>
          <p:cNvCxnSpPr>
            <a:cxnSpLocks/>
          </p:cNvCxnSpPr>
          <p:nvPr/>
        </p:nvCxnSpPr>
        <p:spPr>
          <a:xfrm>
            <a:off x="2135593" y="1971703"/>
            <a:ext cx="866517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35" name="Oval 1034">
            <a:extLst>
              <a:ext uri="{FF2B5EF4-FFF2-40B4-BE49-F238E27FC236}">
                <a16:creationId xmlns:a16="http://schemas.microsoft.com/office/drawing/2014/main" id="{0A9134AC-CD79-0EAA-536D-F5A9E59B2CEB}"/>
              </a:ext>
            </a:extLst>
          </p:cNvPr>
          <p:cNvSpPr>
            <a:spLocks noChangeAspect="1"/>
          </p:cNvSpPr>
          <p:nvPr/>
        </p:nvSpPr>
        <p:spPr>
          <a:xfrm>
            <a:off x="4224102" y="1922093"/>
            <a:ext cx="102473" cy="102473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6" name="Oval 1035">
            <a:extLst>
              <a:ext uri="{FF2B5EF4-FFF2-40B4-BE49-F238E27FC236}">
                <a16:creationId xmlns:a16="http://schemas.microsoft.com/office/drawing/2014/main" id="{BC52785A-E3F9-32BE-D85B-CA7004F5D377}"/>
              </a:ext>
            </a:extLst>
          </p:cNvPr>
          <p:cNvSpPr>
            <a:spLocks noChangeAspect="1"/>
          </p:cNvSpPr>
          <p:nvPr/>
        </p:nvSpPr>
        <p:spPr>
          <a:xfrm>
            <a:off x="2747913" y="1920466"/>
            <a:ext cx="102473" cy="102473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7" name="Oval 1036">
            <a:extLst>
              <a:ext uri="{FF2B5EF4-FFF2-40B4-BE49-F238E27FC236}">
                <a16:creationId xmlns:a16="http://schemas.microsoft.com/office/drawing/2014/main" id="{640BA143-2806-A084-0975-89D90E85DC28}"/>
              </a:ext>
            </a:extLst>
          </p:cNvPr>
          <p:cNvSpPr>
            <a:spLocks noChangeAspect="1"/>
          </p:cNvSpPr>
          <p:nvPr/>
        </p:nvSpPr>
        <p:spPr>
          <a:xfrm>
            <a:off x="4140197" y="3976099"/>
            <a:ext cx="102473" cy="102473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8" name="Oval 1037">
            <a:extLst>
              <a:ext uri="{FF2B5EF4-FFF2-40B4-BE49-F238E27FC236}">
                <a16:creationId xmlns:a16="http://schemas.microsoft.com/office/drawing/2014/main" id="{33C571C7-F3A8-8294-AFA2-D1BF6813D8C4}"/>
              </a:ext>
            </a:extLst>
          </p:cNvPr>
          <p:cNvSpPr>
            <a:spLocks noChangeAspect="1"/>
          </p:cNvSpPr>
          <p:nvPr/>
        </p:nvSpPr>
        <p:spPr>
          <a:xfrm>
            <a:off x="7391276" y="1917874"/>
            <a:ext cx="102473" cy="10247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41" name="Straight Connector 1040">
            <a:extLst>
              <a:ext uri="{FF2B5EF4-FFF2-40B4-BE49-F238E27FC236}">
                <a16:creationId xmlns:a16="http://schemas.microsoft.com/office/drawing/2014/main" id="{AC5705A1-F49F-080B-7152-42EE56443F25}"/>
              </a:ext>
            </a:extLst>
          </p:cNvPr>
          <p:cNvCxnSpPr>
            <a:cxnSpLocks/>
          </p:cNvCxnSpPr>
          <p:nvPr/>
        </p:nvCxnSpPr>
        <p:spPr>
          <a:xfrm>
            <a:off x="2135593" y="5103688"/>
            <a:ext cx="866517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2" name="Straight Connector 1041">
            <a:extLst>
              <a:ext uri="{FF2B5EF4-FFF2-40B4-BE49-F238E27FC236}">
                <a16:creationId xmlns:a16="http://schemas.microsoft.com/office/drawing/2014/main" id="{00058E7E-FDEC-A9C5-15E8-428C7DF6D470}"/>
              </a:ext>
            </a:extLst>
          </p:cNvPr>
          <p:cNvCxnSpPr>
            <a:cxnSpLocks/>
          </p:cNvCxnSpPr>
          <p:nvPr/>
        </p:nvCxnSpPr>
        <p:spPr>
          <a:xfrm>
            <a:off x="2135593" y="5956843"/>
            <a:ext cx="866517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43" name="Oval 1042">
            <a:extLst>
              <a:ext uri="{FF2B5EF4-FFF2-40B4-BE49-F238E27FC236}">
                <a16:creationId xmlns:a16="http://schemas.microsoft.com/office/drawing/2014/main" id="{ECF0A550-2D3F-C87A-2EBB-EB0008156A99}"/>
              </a:ext>
            </a:extLst>
          </p:cNvPr>
          <p:cNvSpPr>
            <a:spLocks noChangeAspect="1"/>
          </p:cNvSpPr>
          <p:nvPr/>
        </p:nvSpPr>
        <p:spPr>
          <a:xfrm>
            <a:off x="2745296" y="3988840"/>
            <a:ext cx="102473" cy="102473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4" name="TextBox 1043">
            <a:extLst>
              <a:ext uri="{FF2B5EF4-FFF2-40B4-BE49-F238E27FC236}">
                <a16:creationId xmlns:a16="http://schemas.microsoft.com/office/drawing/2014/main" id="{0F0C3C04-CD27-75E6-A1BB-53FEC6E1823C}"/>
              </a:ext>
            </a:extLst>
          </p:cNvPr>
          <p:cNvSpPr txBox="1"/>
          <p:nvPr/>
        </p:nvSpPr>
        <p:spPr>
          <a:xfrm>
            <a:off x="2303136" y="3569796"/>
            <a:ext cx="992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SOW Baseline</a:t>
            </a:r>
          </a:p>
          <a:p>
            <a:pPr algn="ctr"/>
            <a:r>
              <a:rPr lang="en-US" sz="1000" dirty="0"/>
              <a:t>Config</a:t>
            </a:r>
          </a:p>
        </p:txBody>
      </p:sp>
      <p:sp>
        <p:nvSpPr>
          <p:cNvPr id="1045" name="Oval 1044">
            <a:extLst>
              <a:ext uri="{FF2B5EF4-FFF2-40B4-BE49-F238E27FC236}">
                <a16:creationId xmlns:a16="http://schemas.microsoft.com/office/drawing/2014/main" id="{A1510FE0-CD0D-B5B9-DC53-C564CE5C3D3A}"/>
              </a:ext>
            </a:extLst>
          </p:cNvPr>
          <p:cNvSpPr>
            <a:spLocks noChangeAspect="1"/>
          </p:cNvSpPr>
          <p:nvPr/>
        </p:nvSpPr>
        <p:spPr>
          <a:xfrm>
            <a:off x="5757509" y="3982804"/>
            <a:ext cx="102473" cy="10247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6" name="Oval 1045">
            <a:extLst>
              <a:ext uri="{FF2B5EF4-FFF2-40B4-BE49-F238E27FC236}">
                <a16:creationId xmlns:a16="http://schemas.microsoft.com/office/drawing/2014/main" id="{F2BACA4C-E0EC-4D9A-2A58-D8303CA72C6C}"/>
              </a:ext>
            </a:extLst>
          </p:cNvPr>
          <p:cNvSpPr>
            <a:spLocks noChangeAspect="1"/>
          </p:cNvSpPr>
          <p:nvPr/>
        </p:nvSpPr>
        <p:spPr>
          <a:xfrm>
            <a:off x="7459094" y="3984122"/>
            <a:ext cx="102473" cy="10247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7" name="Oval 1046">
            <a:extLst>
              <a:ext uri="{FF2B5EF4-FFF2-40B4-BE49-F238E27FC236}">
                <a16:creationId xmlns:a16="http://schemas.microsoft.com/office/drawing/2014/main" id="{2287FD41-E022-06A3-9ACF-6E21FD292407}"/>
              </a:ext>
            </a:extLst>
          </p:cNvPr>
          <p:cNvSpPr>
            <a:spLocks noChangeAspect="1"/>
          </p:cNvSpPr>
          <p:nvPr/>
        </p:nvSpPr>
        <p:spPr>
          <a:xfrm>
            <a:off x="7413247" y="5067208"/>
            <a:ext cx="102473" cy="10247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8" name="Oval 1047">
            <a:extLst>
              <a:ext uri="{FF2B5EF4-FFF2-40B4-BE49-F238E27FC236}">
                <a16:creationId xmlns:a16="http://schemas.microsoft.com/office/drawing/2014/main" id="{96106133-ED23-D938-0CFD-59BBE0078956}"/>
              </a:ext>
            </a:extLst>
          </p:cNvPr>
          <p:cNvSpPr>
            <a:spLocks noChangeAspect="1"/>
          </p:cNvSpPr>
          <p:nvPr/>
        </p:nvSpPr>
        <p:spPr>
          <a:xfrm>
            <a:off x="5809460" y="5057044"/>
            <a:ext cx="102473" cy="10247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9" name="Oval 1048">
            <a:extLst>
              <a:ext uri="{FF2B5EF4-FFF2-40B4-BE49-F238E27FC236}">
                <a16:creationId xmlns:a16="http://schemas.microsoft.com/office/drawing/2014/main" id="{5292A9E4-8B23-72B0-9D60-8BC7E887F5DA}"/>
              </a:ext>
            </a:extLst>
          </p:cNvPr>
          <p:cNvSpPr>
            <a:spLocks noChangeAspect="1"/>
          </p:cNvSpPr>
          <p:nvPr/>
        </p:nvSpPr>
        <p:spPr>
          <a:xfrm>
            <a:off x="4128241" y="5062833"/>
            <a:ext cx="102473" cy="102473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0" name="Oval 1049">
            <a:extLst>
              <a:ext uri="{FF2B5EF4-FFF2-40B4-BE49-F238E27FC236}">
                <a16:creationId xmlns:a16="http://schemas.microsoft.com/office/drawing/2014/main" id="{7B7DA1A3-FF13-237E-23F8-98A6328A8585}"/>
              </a:ext>
            </a:extLst>
          </p:cNvPr>
          <p:cNvSpPr>
            <a:spLocks noChangeAspect="1"/>
          </p:cNvSpPr>
          <p:nvPr/>
        </p:nvSpPr>
        <p:spPr>
          <a:xfrm>
            <a:off x="2769750" y="5052451"/>
            <a:ext cx="102473" cy="102473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1" name="Oval 1050">
            <a:extLst>
              <a:ext uri="{FF2B5EF4-FFF2-40B4-BE49-F238E27FC236}">
                <a16:creationId xmlns:a16="http://schemas.microsoft.com/office/drawing/2014/main" id="{63DD2A24-3E13-62D5-AC82-22256F752E44}"/>
              </a:ext>
            </a:extLst>
          </p:cNvPr>
          <p:cNvSpPr>
            <a:spLocks noChangeAspect="1"/>
          </p:cNvSpPr>
          <p:nvPr/>
        </p:nvSpPr>
        <p:spPr>
          <a:xfrm>
            <a:off x="3303939" y="5905606"/>
            <a:ext cx="102473" cy="102473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2" name="Oval 1051">
            <a:extLst>
              <a:ext uri="{FF2B5EF4-FFF2-40B4-BE49-F238E27FC236}">
                <a16:creationId xmlns:a16="http://schemas.microsoft.com/office/drawing/2014/main" id="{270BF108-1575-E697-B936-9284B32E471A}"/>
              </a:ext>
            </a:extLst>
          </p:cNvPr>
          <p:cNvSpPr>
            <a:spLocks noChangeAspect="1"/>
          </p:cNvSpPr>
          <p:nvPr/>
        </p:nvSpPr>
        <p:spPr>
          <a:xfrm>
            <a:off x="6065083" y="5905605"/>
            <a:ext cx="102473" cy="10247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3" name="Oval 1052">
            <a:extLst>
              <a:ext uri="{FF2B5EF4-FFF2-40B4-BE49-F238E27FC236}">
                <a16:creationId xmlns:a16="http://schemas.microsoft.com/office/drawing/2014/main" id="{058C2042-9EF1-8909-7F8C-E4FDB02BE10E}"/>
              </a:ext>
            </a:extLst>
          </p:cNvPr>
          <p:cNvSpPr>
            <a:spLocks noChangeAspect="1"/>
          </p:cNvSpPr>
          <p:nvPr/>
        </p:nvSpPr>
        <p:spPr>
          <a:xfrm>
            <a:off x="8069691" y="5905604"/>
            <a:ext cx="102473" cy="10247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4" name="Oval 1053">
            <a:extLst>
              <a:ext uri="{FF2B5EF4-FFF2-40B4-BE49-F238E27FC236}">
                <a16:creationId xmlns:a16="http://schemas.microsoft.com/office/drawing/2014/main" id="{4E3906F9-0305-FC61-11B2-3649D57401C2}"/>
              </a:ext>
            </a:extLst>
          </p:cNvPr>
          <p:cNvSpPr>
            <a:spLocks noChangeAspect="1"/>
          </p:cNvSpPr>
          <p:nvPr/>
        </p:nvSpPr>
        <p:spPr>
          <a:xfrm>
            <a:off x="9938281" y="5917290"/>
            <a:ext cx="102473" cy="10247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5" name="Oval 1054">
            <a:extLst>
              <a:ext uri="{FF2B5EF4-FFF2-40B4-BE49-F238E27FC236}">
                <a16:creationId xmlns:a16="http://schemas.microsoft.com/office/drawing/2014/main" id="{0B1C3ACA-A254-3138-B006-A8E7650C3753}"/>
              </a:ext>
            </a:extLst>
          </p:cNvPr>
          <p:cNvSpPr>
            <a:spLocks noChangeAspect="1"/>
          </p:cNvSpPr>
          <p:nvPr/>
        </p:nvSpPr>
        <p:spPr>
          <a:xfrm>
            <a:off x="6044763" y="1920466"/>
            <a:ext cx="102473" cy="10247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6" name="Oval 1055">
            <a:extLst>
              <a:ext uri="{FF2B5EF4-FFF2-40B4-BE49-F238E27FC236}">
                <a16:creationId xmlns:a16="http://schemas.microsoft.com/office/drawing/2014/main" id="{320F152A-1A19-9934-34F9-4B310DB33CE2}"/>
              </a:ext>
            </a:extLst>
          </p:cNvPr>
          <p:cNvSpPr>
            <a:spLocks noChangeAspect="1"/>
          </p:cNvSpPr>
          <p:nvPr/>
        </p:nvSpPr>
        <p:spPr>
          <a:xfrm>
            <a:off x="5490113" y="6462220"/>
            <a:ext cx="102473" cy="102473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7" name="Oval 1056">
            <a:extLst>
              <a:ext uri="{FF2B5EF4-FFF2-40B4-BE49-F238E27FC236}">
                <a16:creationId xmlns:a16="http://schemas.microsoft.com/office/drawing/2014/main" id="{F74EC42B-7E84-6414-7927-59F17840EB83}"/>
              </a:ext>
            </a:extLst>
          </p:cNvPr>
          <p:cNvSpPr>
            <a:spLocks noChangeAspect="1"/>
          </p:cNvSpPr>
          <p:nvPr/>
        </p:nvSpPr>
        <p:spPr>
          <a:xfrm>
            <a:off x="4013924" y="6462220"/>
            <a:ext cx="102473" cy="102473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8" name="Oval 1057">
            <a:extLst>
              <a:ext uri="{FF2B5EF4-FFF2-40B4-BE49-F238E27FC236}">
                <a16:creationId xmlns:a16="http://schemas.microsoft.com/office/drawing/2014/main" id="{2982B442-A9DB-A2C1-FF3A-DC4E895C1E4B}"/>
              </a:ext>
            </a:extLst>
          </p:cNvPr>
          <p:cNvSpPr>
            <a:spLocks noChangeAspect="1"/>
          </p:cNvSpPr>
          <p:nvPr/>
        </p:nvSpPr>
        <p:spPr>
          <a:xfrm>
            <a:off x="7310774" y="6462220"/>
            <a:ext cx="102473" cy="10247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9" name="TextBox 1058">
            <a:extLst>
              <a:ext uri="{FF2B5EF4-FFF2-40B4-BE49-F238E27FC236}">
                <a16:creationId xmlns:a16="http://schemas.microsoft.com/office/drawing/2014/main" id="{D43EA2C7-6C3C-AB47-95FC-AD2508D834D1}"/>
              </a:ext>
            </a:extLst>
          </p:cNvPr>
          <p:cNvSpPr txBox="1"/>
          <p:nvPr/>
        </p:nvSpPr>
        <p:spPr>
          <a:xfrm>
            <a:off x="4074753" y="6390346"/>
            <a:ext cx="151783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Completed</a:t>
            </a:r>
          </a:p>
        </p:txBody>
      </p:sp>
      <p:sp>
        <p:nvSpPr>
          <p:cNvPr id="1060" name="TextBox 1059">
            <a:extLst>
              <a:ext uri="{FF2B5EF4-FFF2-40B4-BE49-F238E27FC236}">
                <a16:creationId xmlns:a16="http://schemas.microsoft.com/office/drawing/2014/main" id="{E306450F-147F-AB3E-DE21-52D3D9CF79A2}"/>
              </a:ext>
            </a:extLst>
          </p:cNvPr>
          <p:cNvSpPr txBox="1"/>
          <p:nvPr/>
        </p:nvSpPr>
        <p:spPr>
          <a:xfrm>
            <a:off x="5554074" y="6390346"/>
            <a:ext cx="151783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In Work</a:t>
            </a:r>
          </a:p>
        </p:txBody>
      </p:sp>
      <p:sp>
        <p:nvSpPr>
          <p:cNvPr id="1061" name="TextBox 1060">
            <a:extLst>
              <a:ext uri="{FF2B5EF4-FFF2-40B4-BE49-F238E27FC236}">
                <a16:creationId xmlns:a16="http://schemas.microsoft.com/office/drawing/2014/main" id="{2C58FD7B-B464-CFFC-1037-9D272D947D45}"/>
              </a:ext>
            </a:extLst>
          </p:cNvPr>
          <p:cNvSpPr txBox="1"/>
          <p:nvPr/>
        </p:nvSpPr>
        <p:spPr>
          <a:xfrm>
            <a:off x="7370804" y="6390346"/>
            <a:ext cx="151783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Proposed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949BF3F-C78F-5A0E-217A-CD3C7462E545}"/>
              </a:ext>
            </a:extLst>
          </p:cNvPr>
          <p:cNvSpPr/>
          <p:nvPr/>
        </p:nvSpPr>
        <p:spPr>
          <a:xfrm>
            <a:off x="10406324" y="893637"/>
            <a:ext cx="2895448" cy="91440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1100" dirty="0"/>
              <a:t>This is trying to show different elements specific to EHD across the entire AI landscape. </a:t>
            </a:r>
          </a:p>
          <a:p>
            <a:endParaRPr lang="en-US" sz="1100" dirty="0"/>
          </a:p>
          <a:p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8169581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CC704-4E71-E339-BC56-920724FB20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747" y="216685"/>
            <a:ext cx="6925802" cy="369332"/>
          </a:xfrm>
        </p:spPr>
        <p:txBody>
          <a:bodyPr lIns="91440" tIns="45720" rIns="91440" bIns="45720" anchor="t"/>
          <a:lstStyle/>
          <a:p>
            <a:r>
              <a:rPr lang="en-US" dirty="0">
                <a:latin typeface="Arial"/>
                <a:cs typeface="Arial"/>
              </a:rPr>
              <a:t>Roadmap – </a:t>
            </a:r>
            <a:r>
              <a:rPr lang="en-US" dirty="0">
                <a:solidFill>
                  <a:srgbClr val="FF0000"/>
                </a:solidFill>
                <a:latin typeface="Arial"/>
                <a:cs typeface="Arial"/>
              </a:rPr>
              <a:t>Draft 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3216BE-9087-35CD-BD1C-325239F344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7F404D-1EDB-41F2-BEF2-711952B6D56F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graphicFrame>
        <p:nvGraphicFramePr>
          <p:cNvPr id="14" name="Diagram 13">
            <a:extLst>
              <a:ext uri="{FF2B5EF4-FFF2-40B4-BE49-F238E27FC236}">
                <a16:creationId xmlns:a16="http://schemas.microsoft.com/office/drawing/2014/main" id="{5EC91A54-5DE3-4C93-C3C2-536A5275DB52}"/>
              </a:ext>
            </a:extLst>
          </p:cNvPr>
          <p:cNvGraphicFramePr/>
          <p:nvPr/>
        </p:nvGraphicFramePr>
        <p:xfrm>
          <a:off x="55179" y="719666"/>
          <a:ext cx="12005442" cy="49480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A16AC6A1-DE11-4B33-2BC3-52EDE923F38D}"/>
              </a:ext>
            </a:extLst>
          </p:cNvPr>
          <p:cNvSpPr/>
          <p:nvPr/>
        </p:nvSpPr>
        <p:spPr>
          <a:xfrm>
            <a:off x="3575097" y="4739553"/>
            <a:ext cx="6476427" cy="313711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Phase 2-4 are Notional. Will be based updated based on Alignment and Advisory Discussions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78EC61A-6D96-C838-ACD4-9FFE962B131C}"/>
              </a:ext>
            </a:extLst>
          </p:cNvPr>
          <p:cNvSpPr/>
          <p:nvPr/>
        </p:nvSpPr>
        <p:spPr>
          <a:xfrm>
            <a:off x="10984294" y="807373"/>
            <a:ext cx="2895448" cy="91440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1100" dirty="0"/>
              <a:t>Very initial roadmap.  Based in part on Gartner AI material.  </a:t>
            </a:r>
          </a:p>
          <a:p>
            <a:endParaRPr lang="en-US" sz="1100" dirty="0"/>
          </a:p>
          <a:p>
            <a:endParaRPr lang="en-US" sz="1100" dirty="0"/>
          </a:p>
          <a:p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2033364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A3C277-DB89-1551-B0FA-F017E0FD3E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One - Ask Boeing Growth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C7A346-3F91-1FAC-31E0-D6D6D2EF32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Ask Boeing Current State</a:t>
            </a:r>
          </a:p>
          <a:p>
            <a:pPr marL="744538" lvl="1" indent="-285750">
              <a:buFont typeface="Arial" panose="020B0604020202020204" pitchFamily="34" charset="0"/>
              <a:buChar char="•"/>
            </a:pPr>
            <a:r>
              <a:rPr lang="en-US" dirty="0"/>
              <a:t>Ask Boeing will be End User facing Conversational Interface</a:t>
            </a:r>
          </a:p>
          <a:p>
            <a:pPr marL="744538" lvl="1" indent="-285750">
              <a:buFont typeface="Arial" panose="020B0604020202020204" pitchFamily="34" charset="0"/>
              <a:buChar char="•"/>
            </a:pPr>
            <a:r>
              <a:rPr lang="en-US" dirty="0"/>
              <a:t>75%+ of use to date is through MS Teams</a:t>
            </a:r>
          </a:p>
          <a:p>
            <a:pPr marL="744538" lvl="1" indent="-285750">
              <a:buFont typeface="Arial" panose="020B0604020202020204" pitchFamily="34" charset="0"/>
              <a:buChar char="•"/>
            </a:pPr>
            <a:r>
              <a:rPr lang="en-US" dirty="0"/>
              <a:t>End User IT Knowledge in Production</a:t>
            </a:r>
          </a:p>
          <a:p>
            <a:pPr marL="744538" lvl="1" indent="-285750">
              <a:buFont typeface="Arial" panose="020B0604020202020204" pitchFamily="34" charset="0"/>
              <a:buChar char="•"/>
            </a:pPr>
            <a:r>
              <a:rPr lang="en-US" dirty="0"/>
              <a:t>HR Knowledge is in work</a:t>
            </a:r>
          </a:p>
          <a:p>
            <a:pPr lvl="1" indent="0">
              <a:buNone/>
            </a:pPr>
            <a:endParaRPr lang="en-US" dirty="0"/>
          </a:p>
          <a:p>
            <a:r>
              <a:rPr lang="en-US" b="1" dirty="0"/>
              <a:t>Ask Boeing Growth enabled through SN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Work to “Tune” AskBoeing Responses</a:t>
            </a:r>
          </a:p>
          <a:p>
            <a:pPr marL="744538" lvl="1" indent="-285750">
              <a:buFont typeface="Arial" panose="020B0604020202020204" pitchFamily="34" charset="0"/>
              <a:buChar char="•"/>
            </a:pPr>
            <a:r>
              <a:rPr lang="en-US" dirty="0"/>
              <a:t>Exposing more meta data for KB and Catalog </a:t>
            </a:r>
          </a:p>
          <a:p>
            <a:pPr marL="744538" lvl="1" indent="-285750">
              <a:buFont typeface="Arial" panose="020B0604020202020204" pitchFamily="34" charset="0"/>
              <a:buChar char="•"/>
            </a:pPr>
            <a:r>
              <a:rPr lang="en-US" dirty="0"/>
              <a:t>Personalization of responses through user attributes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Expand to Major Incident Use Cases</a:t>
            </a:r>
          </a:p>
          <a:p>
            <a:pPr marL="744538" lvl="1" indent="-285750">
              <a:buFont typeface="Arial" panose="020B0604020202020204" pitchFamily="34" charset="0"/>
              <a:buChar char="•"/>
            </a:pPr>
            <a:r>
              <a:rPr lang="en-US" dirty="0"/>
              <a:t>“Are there any open MIM”</a:t>
            </a:r>
          </a:p>
          <a:p>
            <a:pPr marL="744538" lvl="1" indent="-285750">
              <a:buFont typeface="Arial" panose="020B0604020202020204" pitchFamily="34" charset="0"/>
              <a:buChar char="•"/>
            </a:pPr>
            <a:r>
              <a:rPr lang="en-US" dirty="0"/>
              <a:t>“How many MIM’s were there last month / yesterday / last week”</a:t>
            </a:r>
          </a:p>
          <a:p>
            <a:pPr marL="744538" lvl="1" indent="-285750">
              <a:buFont typeface="Arial" panose="020B0604020202020204" pitchFamily="34" charset="0"/>
              <a:buChar char="•"/>
            </a:pPr>
            <a:r>
              <a:rPr lang="en-US" dirty="0"/>
              <a:t>Is there a MIM impacting BCA / 787 / St. Louis / Charleston / F-18 </a:t>
            </a:r>
          </a:p>
          <a:p>
            <a:pPr marL="744538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A05872-6F65-78DB-CD44-48F7655A42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7F404D-1EDB-41F2-BEF2-711952B6D56F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6152DD6-A339-B499-4062-D1543D9B2BBC}"/>
              </a:ext>
            </a:extLst>
          </p:cNvPr>
          <p:cNvSpPr/>
          <p:nvPr/>
        </p:nvSpPr>
        <p:spPr>
          <a:xfrm>
            <a:off x="10406324" y="893637"/>
            <a:ext cx="2895448" cy="91440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1100" dirty="0"/>
              <a:t>Details of Phase 1</a:t>
            </a:r>
          </a:p>
          <a:p>
            <a:endParaRPr lang="en-US" sz="1100" dirty="0"/>
          </a:p>
          <a:p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325549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70608F-233A-4506-9609-75EAF43503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7893F-81D2-2F5C-C501-05500D201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One– Ask Boeing Integration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950F23-5291-CCB9-4E52-ACAB1BFEEA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Ask Boeing Integration</a:t>
            </a:r>
          </a:p>
          <a:p>
            <a:pPr marL="744538" lvl="1" indent="-285750">
              <a:buFont typeface="Arial" panose="020B0604020202020204" pitchFamily="34" charset="0"/>
              <a:buChar char="•"/>
            </a:pPr>
            <a:r>
              <a:rPr lang="en-US" dirty="0"/>
              <a:t>Build Bot to Bot integration</a:t>
            </a:r>
          </a:p>
          <a:p>
            <a:pPr marL="744538" lvl="1" indent="-285750">
              <a:buFont typeface="Arial" panose="020B0604020202020204" pitchFamily="34" charset="0"/>
              <a:buChar char="•"/>
            </a:pPr>
            <a:r>
              <a:rPr lang="en-US" dirty="0"/>
              <a:t>For “Actions” fulfilled through SN, expose through Virtual Agent / Now Assist integration</a:t>
            </a:r>
          </a:p>
          <a:p>
            <a:pPr marL="744538" lvl="1" indent="-285750">
              <a:buFont typeface="Arial" panose="020B0604020202020204" pitchFamily="34" charset="0"/>
              <a:buChar char="•"/>
            </a:pPr>
            <a:r>
              <a:rPr lang="en-US" dirty="0"/>
              <a:t>Leverage Native SN functionality and business logic as much as possible</a:t>
            </a:r>
          </a:p>
          <a:p>
            <a:pPr lvl="1" indent="0">
              <a:buNone/>
            </a:pPr>
            <a:endParaRPr lang="en-US" dirty="0"/>
          </a:p>
          <a:p>
            <a:r>
              <a:rPr lang="en-US" b="1" dirty="0"/>
              <a:t>Ask Boeing Integration Use Cases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RITM Approvals</a:t>
            </a:r>
          </a:p>
          <a:p>
            <a:pPr marL="744538" lvl="1" indent="-285750">
              <a:buFont typeface="Arial" panose="020B0604020202020204" pitchFamily="34" charset="0"/>
              <a:buChar char="•"/>
            </a:pPr>
            <a:r>
              <a:rPr lang="en-US" dirty="0"/>
              <a:t>Notifications in Moveworks </a:t>
            </a:r>
          </a:p>
          <a:p>
            <a:pPr marL="744538" lvl="1" indent="-285750">
              <a:buFont typeface="Arial" panose="020B0604020202020204" pitchFamily="34" charset="0"/>
              <a:buChar char="•"/>
            </a:pPr>
            <a:r>
              <a:rPr lang="en-US" dirty="0"/>
              <a:t>Summary of Approvals</a:t>
            </a:r>
          </a:p>
          <a:p>
            <a:pPr marL="744538" lvl="1" indent="-285750">
              <a:buFont typeface="Arial" panose="020B0604020202020204" pitchFamily="34" charset="0"/>
              <a:buChar char="•"/>
            </a:pPr>
            <a:r>
              <a:rPr lang="en-US" dirty="0"/>
              <a:t>Approval Button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Live Agent Integration and Handoff </a:t>
            </a:r>
          </a:p>
          <a:p>
            <a:pPr marL="744538" lvl="1" indent="-285750">
              <a:buFont typeface="Arial" panose="020B0604020202020204" pitchFamily="34" charset="0"/>
              <a:buChar char="•"/>
            </a:pPr>
            <a:r>
              <a:rPr lang="en-US" dirty="0"/>
              <a:t>Live agent through Moveworks UI / Teams</a:t>
            </a:r>
          </a:p>
          <a:p>
            <a:pPr marL="744538" lvl="1" indent="-285750">
              <a:buFont typeface="Arial" panose="020B0604020202020204" pitchFamily="34" charset="0"/>
              <a:buChar char="•"/>
            </a:pPr>
            <a:r>
              <a:rPr lang="en-US" dirty="0"/>
              <a:t>Live agent summary for handoff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4538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48BCA8-1246-4101-497B-CAE2DA14F1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7F404D-1EDB-41F2-BEF2-711952B6D56F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358DAB0-B42F-BE03-7ECE-7C59A9776867}"/>
              </a:ext>
            </a:extLst>
          </p:cNvPr>
          <p:cNvSpPr/>
          <p:nvPr/>
        </p:nvSpPr>
        <p:spPr>
          <a:xfrm>
            <a:off x="10406324" y="893637"/>
            <a:ext cx="2895448" cy="91440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1100" dirty="0"/>
              <a:t>Details of Phase 1</a:t>
            </a:r>
          </a:p>
          <a:p>
            <a:endParaRPr lang="en-US" sz="1100" dirty="0"/>
          </a:p>
          <a:p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1716662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86ACB9-5FFD-E900-41C6-BB0D803B9F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B6979-B621-1E1E-E22E-93F3BB375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One – Now Assist ITSM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BBBF21-8826-009A-620F-6A82332969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Now Assist ITSM deployment</a:t>
            </a:r>
          </a:p>
          <a:p>
            <a:pPr marL="744538" lvl="1" indent="-285750">
              <a:buFont typeface="Arial" panose="020B0604020202020204" pitchFamily="34" charset="0"/>
              <a:buChar char="•"/>
            </a:pPr>
            <a:r>
              <a:rPr lang="en-US" dirty="0"/>
              <a:t>Enable the foundation for Now Assist within GSEP</a:t>
            </a:r>
          </a:p>
          <a:p>
            <a:pPr marL="744538" lvl="1" indent="-285750">
              <a:buFont typeface="Arial" panose="020B0604020202020204" pitchFamily="34" charset="0"/>
              <a:buChar char="•"/>
            </a:pPr>
            <a:r>
              <a:rPr lang="en-US" dirty="0"/>
              <a:t>Fulfiller focused Use Cases</a:t>
            </a:r>
          </a:p>
          <a:p>
            <a:pPr marL="744538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b="1" dirty="0"/>
              <a:t>Now Assist Use Cases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Now Assist Configuration</a:t>
            </a:r>
          </a:p>
          <a:p>
            <a:pPr marL="744538" lvl="1" indent="-285750">
              <a:buFont typeface="Arial" panose="020B0604020202020204" pitchFamily="34" charset="0"/>
              <a:buChar char="•"/>
            </a:pPr>
            <a:r>
              <a:rPr lang="en-US" dirty="0"/>
              <a:t>Foundational Setup</a:t>
            </a:r>
          </a:p>
          <a:p>
            <a:pPr marL="744538" lvl="1" indent="-285750">
              <a:buFont typeface="Arial" panose="020B0604020202020204" pitchFamily="34" charset="0"/>
              <a:buChar char="•"/>
            </a:pPr>
            <a:r>
              <a:rPr lang="en-US" dirty="0"/>
              <a:t>Now Assist Global Panel</a:t>
            </a:r>
          </a:p>
          <a:p>
            <a:pPr marL="744538" lvl="1" indent="-285750">
              <a:buFont typeface="Arial" panose="020B0604020202020204" pitchFamily="34" charset="0"/>
              <a:buChar char="•"/>
            </a:pPr>
            <a:r>
              <a:rPr lang="en-US" dirty="0"/>
              <a:t>Now Assist Virtual Agent integration</a:t>
            </a:r>
          </a:p>
          <a:p>
            <a:pPr lvl="1" indent="0">
              <a:buNone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Now Assist CI Summarization</a:t>
            </a:r>
          </a:p>
          <a:p>
            <a:pPr marL="744538" lvl="1" indent="-285750">
              <a:buFont typeface="Arial" panose="020B0604020202020204" pitchFamily="34" charset="0"/>
              <a:buChar char="•"/>
            </a:pPr>
            <a:r>
              <a:rPr lang="en-US" dirty="0"/>
              <a:t>Server</a:t>
            </a:r>
          </a:p>
          <a:p>
            <a:pPr marL="744538" lvl="1" indent="-285750">
              <a:buFont typeface="Arial" panose="020B0604020202020204" pitchFamily="34" charset="0"/>
              <a:buChar char="•"/>
            </a:pPr>
            <a:r>
              <a:rPr lang="en-US" dirty="0"/>
              <a:t>Business Application</a:t>
            </a:r>
          </a:p>
          <a:p>
            <a:pPr lvl="1" indent="0">
              <a:buNone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Now Assist ITSM record summarization</a:t>
            </a:r>
          </a:p>
          <a:p>
            <a:pPr marL="744538" lvl="1" indent="-285750">
              <a:buFont typeface="Arial" panose="020B0604020202020204" pitchFamily="34" charset="0"/>
              <a:buChar char="•"/>
            </a:pPr>
            <a:r>
              <a:rPr lang="en-US" dirty="0"/>
              <a:t>Incident</a:t>
            </a:r>
          </a:p>
          <a:p>
            <a:pPr marL="744538" lvl="1" indent="-285750">
              <a:buFont typeface="Arial" panose="020B0604020202020204" pitchFamily="34" charset="0"/>
              <a:buChar char="•"/>
            </a:pPr>
            <a:r>
              <a:rPr lang="en-US" dirty="0"/>
              <a:t>Change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E6E15C-D8C1-3908-5934-D6E6CAD3F8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7F404D-1EDB-41F2-BEF2-711952B6D56F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EC9A503-F820-4D9F-531A-2DEC23143827}"/>
              </a:ext>
            </a:extLst>
          </p:cNvPr>
          <p:cNvSpPr/>
          <p:nvPr/>
        </p:nvSpPr>
        <p:spPr>
          <a:xfrm>
            <a:off x="10406324" y="893637"/>
            <a:ext cx="2895448" cy="91440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1100" dirty="0"/>
              <a:t>Details of Phase 1</a:t>
            </a:r>
          </a:p>
          <a:p>
            <a:endParaRPr lang="en-US" sz="1100" dirty="0"/>
          </a:p>
          <a:p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2193911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B5846-16EC-D79A-61DE-18B5ADC86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Ask </a:t>
            </a:r>
            <a:r>
              <a:rPr lang="en-US"/>
              <a:t>Boeing Roadmap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5A5BFF-A52B-AD68-0F23-B435328944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7F404D-1EDB-41F2-BEF2-711952B6D56F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3C8001-53B1-596F-0A5E-FE5AFD0A4F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456" y="1039273"/>
            <a:ext cx="10309933" cy="531992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15C5BAC-D406-38E4-F051-3D5D4CB92720}"/>
              </a:ext>
            </a:extLst>
          </p:cNvPr>
          <p:cNvSpPr/>
          <p:nvPr/>
        </p:nvSpPr>
        <p:spPr>
          <a:xfrm>
            <a:off x="10406324" y="893637"/>
            <a:ext cx="2895448" cy="91440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1100" dirty="0"/>
              <a:t>AskBoeing Notional roadmap from 3Q 2025.  I do not have a more recent version of this</a:t>
            </a:r>
          </a:p>
          <a:p>
            <a:endParaRPr lang="en-US" sz="1100" dirty="0"/>
          </a:p>
          <a:p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7697934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5">
            <a:extLst>
              <a:ext uri="{FF2B5EF4-FFF2-40B4-BE49-F238E27FC236}">
                <a16:creationId xmlns:a16="http://schemas.microsoft.com/office/drawing/2014/main" id="{096D3EC6-31BD-81AD-74A7-5271A0F8BE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1688" y="82599"/>
            <a:ext cx="11185797" cy="649207"/>
          </a:xfrm>
        </p:spPr>
        <p:txBody>
          <a:bodyPr/>
          <a:lstStyle/>
          <a:p>
            <a:r>
              <a:rPr lang="en-US" sz="2399" dirty="0"/>
              <a:t>ServiceNow AI/Hyper-Automation </a:t>
            </a:r>
            <a:r>
              <a:rPr lang="en-US" sz="2399" dirty="0">
                <a:solidFill>
                  <a:schemeClr val="accent1"/>
                </a:solidFill>
              </a:rPr>
              <a:t>Maturity Journey</a:t>
            </a:r>
          </a:p>
        </p:txBody>
      </p:sp>
      <p:sp>
        <p:nvSpPr>
          <p:cNvPr id="6" name="Graphic 79">
            <a:extLst>
              <a:ext uri="{FF2B5EF4-FFF2-40B4-BE49-F238E27FC236}">
                <a16:creationId xmlns:a16="http://schemas.microsoft.com/office/drawing/2014/main" id="{4767ED31-E639-7FE1-2F06-E1B12028F57C}"/>
              </a:ext>
            </a:extLst>
          </p:cNvPr>
          <p:cNvSpPr/>
          <p:nvPr/>
        </p:nvSpPr>
        <p:spPr>
          <a:xfrm>
            <a:off x="554115" y="123006"/>
            <a:ext cx="9854176" cy="1872081"/>
          </a:xfrm>
          <a:custGeom>
            <a:avLst/>
            <a:gdLst>
              <a:gd name="connsiteX0" fmla="*/ 3756250 w 3756249"/>
              <a:gd name="connsiteY0" fmla="*/ 0 h 1030292"/>
              <a:gd name="connsiteX1" fmla="*/ 2131419 w 3756249"/>
              <a:gd name="connsiteY1" fmla="*/ 737311 h 1030292"/>
              <a:gd name="connsiteX2" fmla="*/ 0 w 3756249"/>
              <a:gd name="connsiteY2" fmla="*/ 1025779 h 10302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56249" h="1030292">
                <a:moveTo>
                  <a:pt x="3756250" y="0"/>
                </a:moveTo>
                <a:cubicBezTo>
                  <a:pt x="3283066" y="300397"/>
                  <a:pt x="2734509" y="554214"/>
                  <a:pt x="2131419" y="737311"/>
                </a:cubicBezTo>
                <a:cubicBezTo>
                  <a:pt x="1393854" y="961307"/>
                  <a:pt x="664569" y="1052477"/>
                  <a:pt x="0" y="1025779"/>
                </a:cubicBezTo>
              </a:path>
            </a:pathLst>
          </a:custGeom>
          <a:ln w="38100">
            <a:solidFill>
              <a:schemeClr val="bg2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l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264803A-3351-0627-2B7A-F57206491B96}"/>
              </a:ext>
            </a:extLst>
          </p:cNvPr>
          <p:cNvSpPr txBox="1"/>
          <p:nvPr/>
        </p:nvSpPr>
        <p:spPr>
          <a:xfrm>
            <a:off x="7516601" y="3751129"/>
            <a:ext cx="1963640" cy="263345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txBody>
          <a:bodyPr wrap="square" lIns="91416" tIns="45708" rIns="91416" bIns="45708" rtlCol="0" anchor="ctr" anchorCtr="0">
            <a:noAutofit/>
          </a:bodyPr>
          <a:lstStyle/>
          <a:p>
            <a:pPr marL="0" marR="0" lvl="0" indent="0" algn="ctr" defTabSz="9135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Document Intelligence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EFE8CAB-F472-BDE6-8EFD-DF940D9D8715}"/>
              </a:ext>
            </a:extLst>
          </p:cNvPr>
          <p:cNvSpPr txBox="1"/>
          <p:nvPr/>
        </p:nvSpPr>
        <p:spPr>
          <a:xfrm>
            <a:off x="2905102" y="2603756"/>
            <a:ext cx="1880899" cy="1348520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marL="171399" marR="0" lvl="0" indent="-171399" algn="l" defTabSz="45662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lt"/>
                <a:cs typeface="+mn-lt"/>
              </a:rPr>
              <a:t>Self-solve/serve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  <a:p>
            <a:pPr marL="171399" marR="0" lvl="0" indent="-171399" algn="l" defTabSz="45662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Tx/>
              <a:buFont typeface="Arial,Sans-Serif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Accelerate workflows with Introduction to AI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71399" marR="0" lvl="0" indent="-171399" algn="l" defTabSz="45662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Tx/>
              <a:buFont typeface="Arial,Sans-Serif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lt"/>
                <a:cs typeface="+mn-lt"/>
              </a:rPr>
              <a:t>Boost productivity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  <a:p>
            <a:pPr marL="171399" marR="0" lvl="0" indent="-171399" algn="l" defTabSz="45662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  <a:p>
            <a:pPr marL="171399" marR="0" lvl="0" indent="-171399" algn="l" defTabSz="45662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8A5B1C1-D52E-C14E-2D67-3DF12A360AB4}"/>
              </a:ext>
            </a:extLst>
          </p:cNvPr>
          <p:cNvSpPr txBox="1"/>
          <p:nvPr/>
        </p:nvSpPr>
        <p:spPr>
          <a:xfrm>
            <a:off x="5236721" y="2338295"/>
            <a:ext cx="2017985" cy="93970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marL="179016" marR="0" lvl="0" indent="-171399" algn="l" defTabSz="45662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lt"/>
                <a:cs typeface="+mn-lt"/>
              </a:rPr>
              <a:t>Move from conversation to resolution</a:t>
            </a:r>
            <a:endParaRPr kumimoji="0" lang="en-US" sz="1749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 panose="020F0302020204030204"/>
              <a:ea typeface="+mn-lt"/>
              <a:cs typeface="+mn-lt"/>
            </a:endParaRPr>
          </a:p>
          <a:p>
            <a:pPr marL="179016" marR="0" lvl="0" indent="-171399" algn="l" defTabSz="45662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lt"/>
                <a:cs typeface="+mn-lt"/>
              </a:rPr>
              <a:t>Automate knowledge management</a:t>
            </a:r>
          </a:p>
          <a:p>
            <a:pPr marL="179016" marR="0" lvl="0" indent="-171399" algn="l" defTabSz="45662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lt"/>
                <a:cs typeface="+mn-lt"/>
              </a:rPr>
              <a:t>Integrate AI with  automation capabilities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2F9EEFA-C8D7-CD46-32FE-0708154D576F}"/>
              </a:ext>
            </a:extLst>
          </p:cNvPr>
          <p:cNvCxnSpPr>
            <a:cxnSpLocks/>
          </p:cNvCxnSpPr>
          <p:nvPr/>
        </p:nvCxnSpPr>
        <p:spPr>
          <a:xfrm flipH="1">
            <a:off x="2621538" y="2342793"/>
            <a:ext cx="22176" cy="3910554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0A662E1-39D2-9A53-EB8D-8B54B3A1E9FE}"/>
              </a:ext>
            </a:extLst>
          </p:cNvPr>
          <p:cNvCxnSpPr>
            <a:cxnSpLocks/>
          </p:cNvCxnSpPr>
          <p:nvPr/>
        </p:nvCxnSpPr>
        <p:spPr>
          <a:xfrm>
            <a:off x="4989925" y="2183944"/>
            <a:ext cx="9853" cy="3676871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Group 31">
            <a:extLst>
              <a:ext uri="{FF2B5EF4-FFF2-40B4-BE49-F238E27FC236}">
                <a16:creationId xmlns:a16="http://schemas.microsoft.com/office/drawing/2014/main" id="{E10A1E32-8BED-8341-D7AC-17CEDA6DE143}"/>
              </a:ext>
            </a:extLst>
          </p:cNvPr>
          <p:cNvGrpSpPr/>
          <p:nvPr/>
        </p:nvGrpSpPr>
        <p:grpSpPr>
          <a:xfrm>
            <a:off x="4548066" y="1332764"/>
            <a:ext cx="847864" cy="847864"/>
            <a:chOff x="9636304" y="4145144"/>
            <a:chExt cx="848306" cy="848306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8609E6E5-CB52-304C-8125-7A182BD36441}"/>
                </a:ext>
              </a:extLst>
            </p:cNvPr>
            <p:cNvSpPr/>
            <p:nvPr/>
          </p:nvSpPr>
          <p:spPr>
            <a:xfrm>
              <a:off x="9636304" y="4145144"/>
              <a:ext cx="848306" cy="848306"/>
            </a:xfrm>
            <a:prstGeom prst="ellipse">
              <a:avLst/>
            </a:prstGeom>
            <a:solidFill>
              <a:srgbClr val="032D42"/>
            </a:solidFill>
            <a:ln w="38100" cap="flat" cmpd="sng" algn="ctr">
              <a:solidFill>
                <a:srgbClr val="1A5D68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l" defTabSz="45676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pic>
          <p:nvPicPr>
            <p:cNvPr id="34" name="Graphic 33">
              <a:extLst>
                <a:ext uri="{FF2B5EF4-FFF2-40B4-BE49-F238E27FC236}">
                  <a16:creationId xmlns:a16="http://schemas.microsoft.com/office/drawing/2014/main" id="{B013842B-6FA3-8EEC-22C0-0C615F0317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830771" y="4339611"/>
              <a:ext cx="459372" cy="459372"/>
            </a:xfrm>
            <a:prstGeom prst="rect">
              <a:avLst/>
            </a:prstGeom>
          </p:spPr>
        </p:pic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BBB4C365-D0EB-F674-527D-19E015A8E2A4}"/>
              </a:ext>
            </a:extLst>
          </p:cNvPr>
          <p:cNvSpPr txBox="1"/>
          <p:nvPr/>
        </p:nvSpPr>
        <p:spPr>
          <a:xfrm>
            <a:off x="2969553" y="2079606"/>
            <a:ext cx="1894643" cy="523084"/>
          </a:xfrm>
          <a:prstGeom prst="rect">
            <a:avLst/>
          </a:prstGeom>
          <a:noFill/>
          <a:ln w="38100"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wrap="square" lIns="91416" tIns="45708" rIns="91416" bIns="45708" anchor="t">
            <a:spAutoFit/>
          </a:bodyPr>
          <a:lstStyle/>
          <a:p>
            <a:pPr marL="0" marR="0" lvl="0" indent="0" algn="l" defTabSz="456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86ED78"/>
                </a:solidFill>
                <a:effectLst/>
                <a:uLnTx/>
                <a:uFillTx/>
                <a:latin typeface="Century Gothic" panose="020F0302020204030204"/>
                <a:ea typeface="Calibri Light" charset="0"/>
                <a:cs typeface="Arial"/>
              </a:rPr>
              <a:t>Stage 1</a:t>
            </a:r>
          </a:p>
          <a:p>
            <a:pPr marL="0" marR="0" lvl="0" indent="0" algn="l" defTabSz="456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Arial"/>
              </a:rPr>
              <a:t>AI Inception</a:t>
            </a:r>
            <a:endParaRPr kumimoji="0" lang="en-US" sz="1799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n-ea"/>
              <a:cs typeface="Arial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0AF836F-051B-23E9-2A2E-CD1DF00059B2}"/>
              </a:ext>
            </a:extLst>
          </p:cNvPr>
          <p:cNvSpPr txBox="1"/>
          <p:nvPr/>
        </p:nvSpPr>
        <p:spPr>
          <a:xfrm>
            <a:off x="5387793" y="1762076"/>
            <a:ext cx="1683292" cy="528265"/>
          </a:xfrm>
          <a:prstGeom prst="rect">
            <a:avLst/>
          </a:prstGeom>
          <a:noFill/>
          <a:ln w="38100"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wrap="square" lIns="91416" tIns="45708" rIns="91416" bIns="45708" anchor="t">
            <a:spAutoFit/>
          </a:bodyPr>
          <a:lstStyle/>
          <a:p>
            <a:pPr marL="0" marR="0" lvl="0" indent="0" algn="l" defTabSz="456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86ED78"/>
                </a:solidFill>
                <a:effectLst/>
                <a:uLnTx/>
                <a:uFillTx/>
                <a:latin typeface="Century Gothic" panose="020F0302020204030204"/>
                <a:ea typeface="Calibri Light" charset="0"/>
                <a:cs typeface="Arial"/>
              </a:rPr>
              <a:t>Stage 2</a:t>
            </a:r>
          </a:p>
          <a:p>
            <a:pPr marL="0" marR="0" lvl="0" indent="0" algn="l" defTabSz="456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Arial"/>
              </a:rPr>
              <a:t>Generative AI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6189505-4B6C-F2F7-224E-1615A3E3F867}"/>
              </a:ext>
            </a:extLst>
          </p:cNvPr>
          <p:cNvSpPr txBox="1"/>
          <p:nvPr/>
        </p:nvSpPr>
        <p:spPr>
          <a:xfrm>
            <a:off x="7625133" y="1785338"/>
            <a:ext cx="1840335" cy="1167205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marL="179016" marR="0" lvl="0" indent="-171399" algn="l" defTabSz="45662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lt"/>
                <a:cs typeface="+mn-lt"/>
              </a:rPr>
              <a:t>Scale Automation</a:t>
            </a:r>
            <a:endParaRPr kumimoji="0" lang="en-US" sz="1799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  <a:p>
            <a:pPr marL="179016" marR="0" lvl="0" indent="-171399" algn="l" defTabSz="45662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lt"/>
                <a:cs typeface="+mn-lt"/>
              </a:rPr>
              <a:t>Automate/Optimize mundane operations including 3rd party workflows</a:t>
            </a:r>
          </a:p>
          <a:p>
            <a:pPr marL="179016" marR="0" lvl="0" indent="-171399" algn="l" defTabSz="45662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lt"/>
                <a:cs typeface="+mn-lt"/>
              </a:rPr>
              <a:t>AI capabilities for enhancing productivity across workflows</a:t>
            </a:r>
          </a:p>
          <a:p>
            <a:pPr marL="179016" marR="0" lvl="0" indent="-171399" algn="l" defTabSz="45662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Tx/>
              <a:buFont typeface="Arial,Sans-Serif" panose="020B0604020202020204" pitchFamily="34" charset="0"/>
              <a:buChar char="•"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n-lt"/>
              <a:cs typeface="+mn-lt"/>
            </a:endParaRPr>
          </a:p>
          <a:p>
            <a:pPr marL="179016" marR="0" lvl="0" indent="-171399" algn="l" defTabSz="45662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n-lt"/>
              <a:cs typeface="+mn-lt"/>
            </a:endParaRPr>
          </a:p>
          <a:p>
            <a:pPr marL="179016" marR="0" lvl="0" indent="-171399" algn="l" defTabSz="45662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n-lt"/>
              <a:cs typeface="+mn-lt"/>
            </a:endParaRP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300E59CD-68CD-A177-F634-89C591334CD5}"/>
              </a:ext>
            </a:extLst>
          </p:cNvPr>
          <p:cNvCxnSpPr>
            <a:cxnSpLocks/>
          </p:cNvCxnSpPr>
          <p:nvPr/>
        </p:nvCxnSpPr>
        <p:spPr>
          <a:xfrm>
            <a:off x="7311450" y="1652642"/>
            <a:ext cx="15617" cy="3761768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Oval 44">
            <a:extLst>
              <a:ext uri="{FF2B5EF4-FFF2-40B4-BE49-F238E27FC236}">
                <a16:creationId xmlns:a16="http://schemas.microsoft.com/office/drawing/2014/main" id="{2FBAC51F-5A77-22DE-F9C6-7CE38E128420}"/>
              </a:ext>
            </a:extLst>
          </p:cNvPr>
          <p:cNvSpPr/>
          <p:nvPr/>
        </p:nvSpPr>
        <p:spPr>
          <a:xfrm>
            <a:off x="6858205" y="804779"/>
            <a:ext cx="847864" cy="847864"/>
          </a:xfrm>
          <a:prstGeom prst="ellipse">
            <a:avLst/>
          </a:prstGeom>
          <a:solidFill>
            <a:srgbClr val="032D42"/>
          </a:solidFill>
          <a:ln w="38100" cap="flat" cmpd="sng" algn="ctr">
            <a:solidFill>
              <a:srgbClr val="1A5D68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456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E2540D8-B050-8FB0-6484-DBD33C116306}"/>
              </a:ext>
            </a:extLst>
          </p:cNvPr>
          <p:cNvSpPr txBox="1"/>
          <p:nvPr/>
        </p:nvSpPr>
        <p:spPr>
          <a:xfrm>
            <a:off x="7693092" y="1257693"/>
            <a:ext cx="2329922" cy="523084"/>
          </a:xfrm>
          <a:prstGeom prst="rect">
            <a:avLst/>
          </a:prstGeom>
          <a:noFill/>
          <a:ln w="38100"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wrap="square" lIns="91416" tIns="45708" rIns="91416" bIns="45708" anchor="t">
            <a:spAutoFit/>
          </a:bodyPr>
          <a:lstStyle/>
          <a:p>
            <a:pPr marL="0" marR="0" lvl="0" indent="0" algn="l" defTabSz="456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86ED78"/>
                </a:solidFill>
                <a:effectLst/>
                <a:uLnTx/>
                <a:uFillTx/>
                <a:latin typeface="Century Gothic" panose="020F0302020204030204"/>
                <a:ea typeface="Calibri Light" charset="0"/>
                <a:cs typeface="Arial"/>
              </a:rPr>
              <a:t>Stage 3</a:t>
            </a:r>
          </a:p>
          <a:p>
            <a:pPr marL="0" marR="0" lvl="0" indent="0" algn="l" defTabSz="456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Calibri Light"/>
                <a:cs typeface="Arial"/>
              </a:rPr>
              <a:t>Automation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B93D7A8-FAC4-AE63-C480-5DA54BC04069}"/>
              </a:ext>
            </a:extLst>
          </p:cNvPr>
          <p:cNvSpPr txBox="1"/>
          <p:nvPr/>
        </p:nvSpPr>
        <p:spPr>
          <a:xfrm>
            <a:off x="9953287" y="977038"/>
            <a:ext cx="2047594" cy="969344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marL="179016" marR="0" lvl="0" indent="-171399" algn="l" defTabSz="45662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lt"/>
                <a:cs typeface="+mn-lt"/>
              </a:rPr>
              <a:t>Achieve Operational Excellence/Intelligence</a:t>
            </a:r>
            <a:endParaRPr kumimoji="0" lang="en-US" sz="1799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  <a:p>
            <a:pPr marL="179016" marR="0" lvl="0" indent="-171399" algn="l" defTabSz="45662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lt"/>
                <a:cs typeface="+mn-lt"/>
              </a:rPr>
              <a:t>Performance tracking</a:t>
            </a:r>
          </a:p>
          <a:p>
            <a:pPr marL="179016" marR="0" lvl="0" indent="-171399" algn="l" defTabSz="45662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lt"/>
                <a:cs typeface="+mn-lt"/>
              </a:rPr>
              <a:t>Integrate Service &amp; Operations management </a:t>
            </a:r>
          </a:p>
          <a:p>
            <a:pPr marL="179016" marR="0" lvl="0" indent="-171399" algn="l" defTabSz="45662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,Sans-Serif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lt"/>
                <a:cs typeface="+mn-lt"/>
              </a:rPr>
              <a:t>Auto-resolve major issues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1F80889C-E70E-B973-4FEA-4C6930B925AB}"/>
              </a:ext>
            </a:extLst>
          </p:cNvPr>
          <p:cNvCxnSpPr>
            <a:cxnSpLocks/>
          </p:cNvCxnSpPr>
          <p:nvPr/>
        </p:nvCxnSpPr>
        <p:spPr>
          <a:xfrm>
            <a:off x="9640100" y="891045"/>
            <a:ext cx="10364" cy="4274299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val 54">
            <a:extLst>
              <a:ext uri="{FF2B5EF4-FFF2-40B4-BE49-F238E27FC236}">
                <a16:creationId xmlns:a16="http://schemas.microsoft.com/office/drawing/2014/main" id="{194C02B6-3D96-F026-FCAC-1C9E6FF69C88}"/>
              </a:ext>
            </a:extLst>
          </p:cNvPr>
          <p:cNvSpPr/>
          <p:nvPr/>
        </p:nvSpPr>
        <p:spPr>
          <a:xfrm>
            <a:off x="9186361" y="43181"/>
            <a:ext cx="847864" cy="847864"/>
          </a:xfrm>
          <a:prstGeom prst="ellipse">
            <a:avLst/>
          </a:prstGeom>
          <a:solidFill>
            <a:srgbClr val="032D42"/>
          </a:solidFill>
          <a:ln w="38100" cap="flat" cmpd="sng" algn="ctr">
            <a:solidFill>
              <a:srgbClr val="1A5D68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456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56FF0D1-F881-AE78-87F5-DF6ED0AD6522}"/>
              </a:ext>
            </a:extLst>
          </p:cNvPr>
          <p:cNvSpPr txBox="1"/>
          <p:nvPr/>
        </p:nvSpPr>
        <p:spPr>
          <a:xfrm>
            <a:off x="10021246" y="429783"/>
            <a:ext cx="2046189" cy="541765"/>
          </a:xfrm>
          <a:prstGeom prst="rect">
            <a:avLst/>
          </a:prstGeom>
          <a:noFill/>
          <a:ln w="38100"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wrap="square" lIns="91416" tIns="45708" rIns="91416" bIns="45708" anchor="t">
            <a:spAutoFit/>
          </a:bodyPr>
          <a:lstStyle/>
          <a:p>
            <a:pPr marL="0" marR="0" lvl="0" indent="0" algn="l" defTabSz="456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86ED78"/>
                </a:solidFill>
                <a:effectLst/>
                <a:uLnTx/>
                <a:uFillTx/>
                <a:latin typeface="Century Gothic" panose="020F0302020204030204"/>
                <a:ea typeface="Calibri Light" charset="0"/>
                <a:cs typeface="Arial"/>
              </a:rPr>
              <a:t>Stage 4</a:t>
            </a:r>
          </a:p>
          <a:p>
            <a:pPr marL="0" marR="0" lvl="0" indent="0" algn="l" defTabSz="456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Arial"/>
              </a:rPr>
              <a:t>Hyper-Automation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72" name="Graphic 63" descr="Connections with solid fill">
            <a:extLst>
              <a:ext uri="{FF2B5EF4-FFF2-40B4-BE49-F238E27FC236}">
                <a16:creationId xmlns:a16="http://schemas.microsoft.com/office/drawing/2014/main" id="{CF496F52-DB79-68EA-7898-6AC03AD44018}"/>
              </a:ext>
            </a:extLst>
          </p:cNvPr>
          <p:cNvSpPr/>
          <p:nvPr/>
        </p:nvSpPr>
        <p:spPr>
          <a:xfrm>
            <a:off x="9392496" y="290928"/>
            <a:ext cx="442132" cy="401128"/>
          </a:xfrm>
          <a:custGeom>
            <a:avLst/>
            <a:gdLst>
              <a:gd name="connsiteX0" fmla="*/ 398446 w 442247"/>
              <a:gd name="connsiteY0" fmla="*/ 157093 h 401232"/>
              <a:gd name="connsiteX1" fmla="*/ 393789 w 442247"/>
              <a:gd name="connsiteY1" fmla="*/ 157093 h 401232"/>
              <a:gd name="connsiteX2" fmla="*/ 380335 w 442247"/>
              <a:gd name="connsiteY2" fmla="*/ 120870 h 401232"/>
              <a:gd name="connsiteX3" fmla="*/ 405173 w 442247"/>
              <a:gd name="connsiteY3" fmla="*/ 32902 h 401232"/>
              <a:gd name="connsiteX4" fmla="*/ 317205 w 442247"/>
              <a:gd name="connsiteY4" fmla="*/ 8063 h 401232"/>
              <a:gd name="connsiteX5" fmla="*/ 286674 w 442247"/>
              <a:gd name="connsiteY5" fmla="*/ 47391 h 401232"/>
              <a:gd name="connsiteX6" fmla="*/ 238550 w 442247"/>
              <a:gd name="connsiteY6" fmla="*/ 42216 h 401232"/>
              <a:gd name="connsiteX7" fmla="*/ 190944 w 442247"/>
              <a:gd name="connsiteY7" fmla="*/ 7029 h 401232"/>
              <a:gd name="connsiteX8" fmla="*/ 155239 w 442247"/>
              <a:gd name="connsiteY8" fmla="*/ 48426 h 401232"/>
              <a:gd name="connsiteX9" fmla="*/ 160931 w 442247"/>
              <a:gd name="connsiteY9" fmla="*/ 69642 h 401232"/>
              <a:gd name="connsiteX10" fmla="*/ 102975 w 442247"/>
              <a:gd name="connsiteY10" fmla="*/ 126562 h 401232"/>
              <a:gd name="connsiteX11" fmla="*/ 64683 w 442247"/>
              <a:gd name="connsiteY11" fmla="*/ 113626 h 401232"/>
              <a:gd name="connsiteX12" fmla="*/ 0 w 442247"/>
              <a:gd name="connsiteY12" fmla="*/ 178309 h 401232"/>
              <a:gd name="connsiteX13" fmla="*/ 64683 w 442247"/>
              <a:gd name="connsiteY13" fmla="*/ 242991 h 401232"/>
              <a:gd name="connsiteX14" fmla="*/ 77619 w 442247"/>
              <a:gd name="connsiteY14" fmla="*/ 320611 h 401232"/>
              <a:gd name="connsiteX15" fmla="*/ 55886 w 442247"/>
              <a:gd name="connsiteY15" fmla="*/ 375979 h 401232"/>
              <a:gd name="connsiteX16" fmla="*/ 111254 w 442247"/>
              <a:gd name="connsiteY16" fmla="*/ 397713 h 401232"/>
              <a:gd name="connsiteX17" fmla="*/ 135058 w 442247"/>
              <a:gd name="connsiteY17" fmla="*/ 347001 h 401232"/>
              <a:gd name="connsiteX18" fmla="*/ 180594 w 442247"/>
              <a:gd name="connsiteY18" fmla="*/ 323198 h 401232"/>
              <a:gd name="connsiteX19" fmla="*/ 293919 w 442247"/>
              <a:gd name="connsiteY19" fmla="*/ 328890 h 401232"/>
              <a:gd name="connsiteX20" fmla="*/ 320309 w 442247"/>
              <a:gd name="connsiteY20" fmla="*/ 269900 h 401232"/>
              <a:gd name="connsiteX21" fmla="*/ 318239 w 442247"/>
              <a:gd name="connsiteY21" fmla="*/ 252306 h 401232"/>
              <a:gd name="connsiteX22" fmla="*/ 368433 w 442247"/>
              <a:gd name="connsiteY22" fmla="*/ 226433 h 401232"/>
              <a:gd name="connsiteX23" fmla="*/ 427941 w 442247"/>
              <a:gd name="connsiteY23" fmla="*/ 230055 h 401232"/>
              <a:gd name="connsiteX24" fmla="*/ 431564 w 442247"/>
              <a:gd name="connsiteY24" fmla="*/ 170547 h 401232"/>
              <a:gd name="connsiteX25" fmla="*/ 398446 w 442247"/>
              <a:gd name="connsiteY25" fmla="*/ 157093 h 401232"/>
              <a:gd name="connsiteX26" fmla="*/ 398446 w 442247"/>
              <a:gd name="connsiteY26" fmla="*/ 157093 h 401232"/>
              <a:gd name="connsiteX27" fmla="*/ 398446 w 442247"/>
              <a:gd name="connsiteY27" fmla="*/ 172617 h 401232"/>
              <a:gd name="connsiteX28" fmla="*/ 410348 w 442247"/>
              <a:gd name="connsiteY28" fmla="*/ 184518 h 401232"/>
              <a:gd name="connsiteX29" fmla="*/ 398446 w 442247"/>
              <a:gd name="connsiteY29" fmla="*/ 196420 h 401232"/>
              <a:gd name="connsiteX30" fmla="*/ 386544 w 442247"/>
              <a:gd name="connsiteY30" fmla="*/ 184518 h 401232"/>
              <a:gd name="connsiteX31" fmla="*/ 386544 w 442247"/>
              <a:gd name="connsiteY31" fmla="*/ 184518 h 401232"/>
              <a:gd name="connsiteX32" fmla="*/ 398446 w 442247"/>
              <a:gd name="connsiteY32" fmla="*/ 172617 h 401232"/>
              <a:gd name="connsiteX33" fmla="*/ 398446 w 442247"/>
              <a:gd name="connsiteY33" fmla="*/ 172617 h 401232"/>
              <a:gd name="connsiteX34" fmla="*/ 348770 w 442247"/>
              <a:gd name="connsiteY34" fmla="*/ 25140 h 401232"/>
              <a:gd name="connsiteX35" fmla="*/ 366881 w 442247"/>
              <a:gd name="connsiteY35" fmla="*/ 43251 h 401232"/>
              <a:gd name="connsiteX36" fmla="*/ 348770 w 442247"/>
              <a:gd name="connsiteY36" fmla="*/ 61362 h 401232"/>
              <a:gd name="connsiteX37" fmla="*/ 330659 w 442247"/>
              <a:gd name="connsiteY37" fmla="*/ 43251 h 401232"/>
              <a:gd name="connsiteX38" fmla="*/ 330659 w 442247"/>
              <a:gd name="connsiteY38" fmla="*/ 43251 h 401232"/>
              <a:gd name="connsiteX39" fmla="*/ 348770 w 442247"/>
              <a:gd name="connsiteY39" fmla="*/ 25140 h 401232"/>
              <a:gd name="connsiteX40" fmla="*/ 312030 w 442247"/>
              <a:gd name="connsiteY40" fmla="*/ 84130 h 401232"/>
              <a:gd name="connsiteX41" fmla="*/ 315652 w 442247"/>
              <a:gd name="connsiteY41" fmla="*/ 76886 h 401232"/>
              <a:gd name="connsiteX42" fmla="*/ 333246 w 442247"/>
              <a:gd name="connsiteY42" fmla="*/ 68607 h 401232"/>
              <a:gd name="connsiteX43" fmla="*/ 348252 w 442247"/>
              <a:gd name="connsiteY43" fmla="*/ 66537 h 401232"/>
              <a:gd name="connsiteX44" fmla="*/ 363259 w 442247"/>
              <a:gd name="connsiteY44" fmla="*/ 68607 h 401232"/>
              <a:gd name="connsiteX45" fmla="*/ 380852 w 442247"/>
              <a:gd name="connsiteY45" fmla="*/ 77403 h 401232"/>
              <a:gd name="connsiteX46" fmla="*/ 384475 w 442247"/>
              <a:gd name="connsiteY46" fmla="*/ 84648 h 401232"/>
              <a:gd name="connsiteX47" fmla="*/ 384475 w 442247"/>
              <a:gd name="connsiteY47" fmla="*/ 98619 h 401232"/>
              <a:gd name="connsiteX48" fmla="*/ 312030 w 442247"/>
              <a:gd name="connsiteY48" fmla="*/ 98619 h 401232"/>
              <a:gd name="connsiteX49" fmla="*/ 312030 w 442247"/>
              <a:gd name="connsiteY49" fmla="*/ 84130 h 401232"/>
              <a:gd name="connsiteX50" fmla="*/ 196636 w 442247"/>
              <a:gd name="connsiteY50" fmla="*/ 22035 h 401232"/>
              <a:gd name="connsiteX51" fmla="*/ 208537 w 442247"/>
              <a:gd name="connsiteY51" fmla="*/ 33937 h 401232"/>
              <a:gd name="connsiteX52" fmla="*/ 196636 w 442247"/>
              <a:gd name="connsiteY52" fmla="*/ 45838 h 401232"/>
              <a:gd name="connsiteX53" fmla="*/ 184734 w 442247"/>
              <a:gd name="connsiteY53" fmla="*/ 33937 h 401232"/>
              <a:gd name="connsiteX54" fmla="*/ 184734 w 442247"/>
              <a:gd name="connsiteY54" fmla="*/ 33937 h 401232"/>
              <a:gd name="connsiteX55" fmla="*/ 196636 w 442247"/>
              <a:gd name="connsiteY55" fmla="*/ 22035 h 401232"/>
              <a:gd name="connsiteX56" fmla="*/ 196636 w 442247"/>
              <a:gd name="connsiteY56" fmla="*/ 22035 h 401232"/>
              <a:gd name="connsiteX57" fmla="*/ 172315 w 442247"/>
              <a:gd name="connsiteY57" fmla="*/ 60845 h 401232"/>
              <a:gd name="connsiteX58" fmla="*/ 174902 w 442247"/>
              <a:gd name="connsiteY58" fmla="*/ 56187 h 401232"/>
              <a:gd name="connsiteX59" fmla="*/ 186804 w 442247"/>
              <a:gd name="connsiteY59" fmla="*/ 51013 h 401232"/>
              <a:gd name="connsiteX60" fmla="*/ 196636 w 442247"/>
              <a:gd name="connsiteY60" fmla="*/ 49460 h 401232"/>
              <a:gd name="connsiteX61" fmla="*/ 206468 w 442247"/>
              <a:gd name="connsiteY61" fmla="*/ 51013 h 401232"/>
              <a:gd name="connsiteX62" fmla="*/ 217852 w 442247"/>
              <a:gd name="connsiteY62" fmla="*/ 56705 h 401232"/>
              <a:gd name="connsiteX63" fmla="*/ 220439 w 442247"/>
              <a:gd name="connsiteY63" fmla="*/ 61362 h 401232"/>
              <a:gd name="connsiteX64" fmla="*/ 220439 w 442247"/>
              <a:gd name="connsiteY64" fmla="*/ 70676 h 401232"/>
              <a:gd name="connsiteX65" fmla="*/ 172832 w 442247"/>
              <a:gd name="connsiteY65" fmla="*/ 70676 h 401232"/>
              <a:gd name="connsiteX66" fmla="*/ 172832 w 442247"/>
              <a:gd name="connsiteY66" fmla="*/ 60845 h 401232"/>
              <a:gd name="connsiteX67" fmla="*/ 63648 w 442247"/>
              <a:gd name="connsiteY67" fmla="*/ 138981 h 401232"/>
              <a:gd name="connsiteX68" fmla="*/ 81759 w 442247"/>
              <a:gd name="connsiteY68" fmla="*/ 157093 h 401232"/>
              <a:gd name="connsiteX69" fmla="*/ 63648 w 442247"/>
              <a:gd name="connsiteY69" fmla="*/ 175204 h 401232"/>
              <a:gd name="connsiteX70" fmla="*/ 45537 w 442247"/>
              <a:gd name="connsiteY70" fmla="*/ 157093 h 401232"/>
              <a:gd name="connsiteX71" fmla="*/ 45537 w 442247"/>
              <a:gd name="connsiteY71" fmla="*/ 157093 h 401232"/>
              <a:gd name="connsiteX72" fmla="*/ 63648 w 442247"/>
              <a:gd name="connsiteY72" fmla="*/ 138981 h 401232"/>
              <a:gd name="connsiteX73" fmla="*/ 63648 w 442247"/>
              <a:gd name="connsiteY73" fmla="*/ 138981 h 401232"/>
              <a:gd name="connsiteX74" fmla="*/ 27426 w 442247"/>
              <a:gd name="connsiteY74" fmla="*/ 211944 h 401232"/>
              <a:gd name="connsiteX75" fmla="*/ 27426 w 442247"/>
              <a:gd name="connsiteY75" fmla="*/ 197972 h 401232"/>
              <a:gd name="connsiteX76" fmla="*/ 31048 w 442247"/>
              <a:gd name="connsiteY76" fmla="*/ 190728 h 401232"/>
              <a:gd name="connsiteX77" fmla="*/ 48641 w 442247"/>
              <a:gd name="connsiteY77" fmla="*/ 182448 h 401232"/>
              <a:gd name="connsiteX78" fmla="*/ 63648 w 442247"/>
              <a:gd name="connsiteY78" fmla="*/ 180378 h 401232"/>
              <a:gd name="connsiteX79" fmla="*/ 78654 w 442247"/>
              <a:gd name="connsiteY79" fmla="*/ 182448 h 401232"/>
              <a:gd name="connsiteX80" fmla="*/ 96248 w 442247"/>
              <a:gd name="connsiteY80" fmla="*/ 191245 h 401232"/>
              <a:gd name="connsiteX81" fmla="*/ 99870 w 442247"/>
              <a:gd name="connsiteY81" fmla="*/ 198490 h 401232"/>
              <a:gd name="connsiteX82" fmla="*/ 99870 w 442247"/>
              <a:gd name="connsiteY82" fmla="*/ 212461 h 401232"/>
              <a:gd name="connsiteX83" fmla="*/ 27426 w 442247"/>
              <a:gd name="connsiteY83" fmla="*/ 211944 h 401232"/>
              <a:gd name="connsiteX84" fmla="*/ 116947 w 442247"/>
              <a:gd name="connsiteY84" fmla="*/ 380637 h 401232"/>
              <a:gd name="connsiteX85" fmla="*/ 68823 w 442247"/>
              <a:gd name="connsiteY85" fmla="*/ 380637 h 401232"/>
              <a:gd name="connsiteX86" fmla="*/ 68823 w 442247"/>
              <a:gd name="connsiteY86" fmla="*/ 371322 h 401232"/>
              <a:gd name="connsiteX87" fmla="*/ 71410 w 442247"/>
              <a:gd name="connsiteY87" fmla="*/ 366665 h 401232"/>
              <a:gd name="connsiteX88" fmla="*/ 83311 w 442247"/>
              <a:gd name="connsiteY88" fmla="*/ 360973 h 401232"/>
              <a:gd name="connsiteX89" fmla="*/ 93143 w 442247"/>
              <a:gd name="connsiteY89" fmla="*/ 359421 h 401232"/>
              <a:gd name="connsiteX90" fmla="*/ 102975 w 442247"/>
              <a:gd name="connsiteY90" fmla="*/ 360973 h 401232"/>
              <a:gd name="connsiteX91" fmla="*/ 114359 w 442247"/>
              <a:gd name="connsiteY91" fmla="*/ 366665 h 401232"/>
              <a:gd name="connsiteX92" fmla="*/ 116947 w 442247"/>
              <a:gd name="connsiteY92" fmla="*/ 371322 h 401232"/>
              <a:gd name="connsiteX93" fmla="*/ 116947 w 442247"/>
              <a:gd name="connsiteY93" fmla="*/ 380637 h 401232"/>
              <a:gd name="connsiteX94" fmla="*/ 80724 w 442247"/>
              <a:gd name="connsiteY94" fmla="*/ 344414 h 401232"/>
              <a:gd name="connsiteX95" fmla="*/ 92626 w 442247"/>
              <a:gd name="connsiteY95" fmla="*/ 332512 h 401232"/>
              <a:gd name="connsiteX96" fmla="*/ 104527 w 442247"/>
              <a:gd name="connsiteY96" fmla="*/ 344414 h 401232"/>
              <a:gd name="connsiteX97" fmla="*/ 92626 w 442247"/>
              <a:gd name="connsiteY97" fmla="*/ 356316 h 401232"/>
              <a:gd name="connsiteX98" fmla="*/ 80724 w 442247"/>
              <a:gd name="connsiteY98" fmla="*/ 344414 h 401232"/>
              <a:gd name="connsiteX99" fmla="*/ 80724 w 442247"/>
              <a:gd name="connsiteY99" fmla="*/ 344414 h 401232"/>
              <a:gd name="connsiteX100" fmla="*/ 122121 w 442247"/>
              <a:gd name="connsiteY100" fmla="*/ 329925 h 401232"/>
              <a:gd name="connsiteX101" fmla="*/ 96765 w 442247"/>
              <a:gd name="connsiteY101" fmla="*/ 318024 h 401232"/>
              <a:gd name="connsiteX102" fmla="*/ 83829 w 442247"/>
              <a:gd name="connsiteY102" fmla="*/ 240404 h 401232"/>
              <a:gd name="connsiteX103" fmla="*/ 114877 w 442247"/>
              <a:gd name="connsiteY103" fmla="*/ 218153 h 401232"/>
              <a:gd name="connsiteX104" fmla="*/ 163001 w 442247"/>
              <a:gd name="connsiteY104" fmla="*/ 243509 h 401232"/>
              <a:gd name="connsiteX105" fmla="*/ 167140 w 442247"/>
              <a:gd name="connsiteY105" fmla="*/ 307157 h 401232"/>
              <a:gd name="connsiteX106" fmla="*/ 122121 w 442247"/>
              <a:gd name="connsiteY106" fmla="*/ 329925 h 401232"/>
              <a:gd name="connsiteX107" fmla="*/ 172832 w 442247"/>
              <a:gd name="connsiteY107" fmla="*/ 224363 h 401232"/>
              <a:gd name="connsiteX108" fmla="*/ 125226 w 442247"/>
              <a:gd name="connsiteY108" fmla="*/ 199525 h 401232"/>
              <a:gd name="connsiteX109" fmla="*/ 128331 w 442247"/>
              <a:gd name="connsiteY109" fmla="*/ 178826 h 401232"/>
              <a:gd name="connsiteX110" fmla="*/ 116429 w 442247"/>
              <a:gd name="connsiteY110" fmla="*/ 141569 h 401232"/>
              <a:gd name="connsiteX111" fmla="*/ 174385 w 442247"/>
              <a:gd name="connsiteY111" fmla="*/ 85165 h 401232"/>
              <a:gd name="connsiteX112" fmla="*/ 231823 w 442247"/>
              <a:gd name="connsiteY112" fmla="*/ 71711 h 401232"/>
              <a:gd name="connsiteX113" fmla="*/ 235445 w 442247"/>
              <a:gd name="connsiteY113" fmla="*/ 63949 h 401232"/>
              <a:gd name="connsiteX114" fmla="*/ 283569 w 442247"/>
              <a:gd name="connsiteY114" fmla="*/ 69124 h 401232"/>
              <a:gd name="connsiteX115" fmla="*/ 308925 w 442247"/>
              <a:gd name="connsiteY115" fmla="*/ 116731 h 401232"/>
              <a:gd name="connsiteX116" fmla="*/ 266493 w 442247"/>
              <a:gd name="connsiteY116" fmla="*/ 195902 h 401232"/>
              <a:gd name="connsiteX117" fmla="*/ 172832 w 442247"/>
              <a:gd name="connsiteY117" fmla="*/ 224363 h 401232"/>
              <a:gd name="connsiteX118" fmla="*/ 172832 w 442247"/>
              <a:gd name="connsiteY118" fmla="*/ 224363 h 401232"/>
              <a:gd name="connsiteX119" fmla="*/ 260801 w 442247"/>
              <a:gd name="connsiteY119" fmla="*/ 243509 h 401232"/>
              <a:gd name="connsiteX120" fmla="*/ 238033 w 442247"/>
              <a:gd name="connsiteY120" fmla="*/ 265760 h 401232"/>
              <a:gd name="connsiteX121" fmla="*/ 215782 w 442247"/>
              <a:gd name="connsiteY121" fmla="*/ 243509 h 401232"/>
              <a:gd name="connsiteX122" fmla="*/ 238033 w 442247"/>
              <a:gd name="connsiteY122" fmla="*/ 221258 h 401232"/>
              <a:gd name="connsiteX123" fmla="*/ 238550 w 442247"/>
              <a:gd name="connsiteY123" fmla="*/ 221258 h 401232"/>
              <a:gd name="connsiteX124" fmla="*/ 260801 w 442247"/>
              <a:gd name="connsiteY124" fmla="*/ 243509 h 401232"/>
              <a:gd name="connsiteX125" fmla="*/ 260801 w 442247"/>
              <a:gd name="connsiteY125" fmla="*/ 243509 h 401232"/>
              <a:gd name="connsiteX126" fmla="*/ 283052 w 442247"/>
              <a:gd name="connsiteY126" fmla="*/ 311297 h 401232"/>
              <a:gd name="connsiteX127" fmla="*/ 193531 w 442247"/>
              <a:gd name="connsiteY127" fmla="*/ 311297 h 401232"/>
              <a:gd name="connsiteX128" fmla="*/ 193531 w 442247"/>
              <a:gd name="connsiteY128" fmla="*/ 294220 h 401232"/>
              <a:gd name="connsiteX129" fmla="*/ 198188 w 442247"/>
              <a:gd name="connsiteY129" fmla="*/ 285423 h 401232"/>
              <a:gd name="connsiteX130" fmla="*/ 219922 w 442247"/>
              <a:gd name="connsiteY130" fmla="*/ 274557 h 401232"/>
              <a:gd name="connsiteX131" fmla="*/ 238550 w 442247"/>
              <a:gd name="connsiteY131" fmla="*/ 271969 h 401232"/>
              <a:gd name="connsiteX132" fmla="*/ 257179 w 442247"/>
              <a:gd name="connsiteY132" fmla="*/ 274557 h 401232"/>
              <a:gd name="connsiteX133" fmla="*/ 278912 w 442247"/>
              <a:gd name="connsiteY133" fmla="*/ 285423 h 401232"/>
              <a:gd name="connsiteX134" fmla="*/ 283569 w 442247"/>
              <a:gd name="connsiteY134" fmla="*/ 294220 h 401232"/>
              <a:gd name="connsiteX135" fmla="*/ 283052 w 442247"/>
              <a:gd name="connsiteY135" fmla="*/ 311297 h 401232"/>
              <a:gd name="connsiteX136" fmla="*/ 356532 w 442247"/>
              <a:gd name="connsiteY136" fmla="*/ 199525 h 401232"/>
              <a:gd name="connsiteX137" fmla="*/ 358084 w 442247"/>
              <a:gd name="connsiteY137" fmla="*/ 208839 h 401232"/>
              <a:gd name="connsiteX138" fmla="*/ 310478 w 442247"/>
              <a:gd name="connsiteY138" fmla="*/ 233677 h 401232"/>
              <a:gd name="connsiteX139" fmla="*/ 285639 w 442247"/>
              <a:gd name="connsiteY139" fmla="*/ 205734 h 401232"/>
              <a:gd name="connsiteX140" fmla="*/ 328071 w 442247"/>
              <a:gd name="connsiteY140" fmla="*/ 126562 h 401232"/>
              <a:gd name="connsiteX141" fmla="*/ 349287 w 442247"/>
              <a:gd name="connsiteY141" fmla="*/ 130185 h 401232"/>
              <a:gd name="connsiteX142" fmla="*/ 361706 w 442247"/>
              <a:gd name="connsiteY142" fmla="*/ 129150 h 401232"/>
              <a:gd name="connsiteX143" fmla="*/ 375160 w 442247"/>
              <a:gd name="connsiteY143" fmla="*/ 165372 h 401232"/>
              <a:gd name="connsiteX144" fmla="*/ 356532 w 442247"/>
              <a:gd name="connsiteY144" fmla="*/ 199525 h 401232"/>
              <a:gd name="connsiteX145" fmla="*/ 422249 w 442247"/>
              <a:gd name="connsiteY145" fmla="*/ 220223 h 401232"/>
              <a:gd name="connsiteX146" fmla="*/ 374125 w 442247"/>
              <a:gd name="connsiteY146" fmla="*/ 220223 h 401232"/>
              <a:gd name="connsiteX147" fmla="*/ 374125 w 442247"/>
              <a:gd name="connsiteY147" fmla="*/ 210909 h 401232"/>
              <a:gd name="connsiteX148" fmla="*/ 376713 w 442247"/>
              <a:gd name="connsiteY148" fmla="*/ 206252 h 401232"/>
              <a:gd name="connsiteX149" fmla="*/ 388614 w 442247"/>
              <a:gd name="connsiteY149" fmla="*/ 200560 h 401232"/>
              <a:gd name="connsiteX150" fmla="*/ 398446 w 442247"/>
              <a:gd name="connsiteY150" fmla="*/ 199007 h 401232"/>
              <a:gd name="connsiteX151" fmla="*/ 408278 w 442247"/>
              <a:gd name="connsiteY151" fmla="*/ 200560 h 401232"/>
              <a:gd name="connsiteX152" fmla="*/ 419662 w 442247"/>
              <a:gd name="connsiteY152" fmla="*/ 206252 h 401232"/>
              <a:gd name="connsiteX153" fmla="*/ 422249 w 442247"/>
              <a:gd name="connsiteY153" fmla="*/ 210909 h 401232"/>
              <a:gd name="connsiteX154" fmla="*/ 422249 w 442247"/>
              <a:gd name="connsiteY154" fmla="*/ 220223 h 401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</a:cxnLst>
            <a:rect l="l" t="t" r="r" b="b"/>
            <a:pathLst>
              <a:path w="442247" h="401232">
                <a:moveTo>
                  <a:pt x="398446" y="157093"/>
                </a:moveTo>
                <a:cubicBezTo>
                  <a:pt x="396894" y="157093"/>
                  <a:pt x="395341" y="157093"/>
                  <a:pt x="393789" y="157093"/>
                </a:cubicBezTo>
                <a:lnTo>
                  <a:pt x="380335" y="120870"/>
                </a:lnTo>
                <a:cubicBezTo>
                  <a:pt x="411383" y="103277"/>
                  <a:pt x="422249" y="63949"/>
                  <a:pt x="405173" y="32902"/>
                </a:cubicBezTo>
                <a:cubicBezTo>
                  <a:pt x="387579" y="1854"/>
                  <a:pt x="348252" y="-9013"/>
                  <a:pt x="317205" y="8063"/>
                </a:cubicBezTo>
                <a:cubicBezTo>
                  <a:pt x="302198" y="16343"/>
                  <a:pt x="290814" y="30832"/>
                  <a:pt x="286674" y="47391"/>
                </a:cubicBezTo>
                <a:lnTo>
                  <a:pt x="238550" y="42216"/>
                </a:lnTo>
                <a:cubicBezTo>
                  <a:pt x="234928" y="19448"/>
                  <a:pt x="213712" y="3406"/>
                  <a:pt x="190944" y="7029"/>
                </a:cubicBezTo>
                <a:cubicBezTo>
                  <a:pt x="170245" y="10133"/>
                  <a:pt x="155239" y="27727"/>
                  <a:pt x="155239" y="48426"/>
                </a:cubicBezTo>
                <a:cubicBezTo>
                  <a:pt x="155239" y="55670"/>
                  <a:pt x="157309" y="62915"/>
                  <a:pt x="160931" y="69642"/>
                </a:cubicBezTo>
                <a:lnTo>
                  <a:pt x="102975" y="126562"/>
                </a:lnTo>
                <a:cubicBezTo>
                  <a:pt x="92108" y="118283"/>
                  <a:pt x="78654" y="113626"/>
                  <a:pt x="64683" y="113626"/>
                </a:cubicBezTo>
                <a:cubicBezTo>
                  <a:pt x="28978" y="113626"/>
                  <a:pt x="0" y="142604"/>
                  <a:pt x="0" y="178309"/>
                </a:cubicBezTo>
                <a:cubicBezTo>
                  <a:pt x="0" y="214014"/>
                  <a:pt x="28978" y="242991"/>
                  <a:pt x="64683" y="242991"/>
                </a:cubicBezTo>
                <a:lnTo>
                  <a:pt x="77619" y="320611"/>
                </a:lnTo>
                <a:cubicBezTo>
                  <a:pt x="56403" y="329925"/>
                  <a:pt x="46572" y="354763"/>
                  <a:pt x="55886" y="375979"/>
                </a:cubicBezTo>
                <a:cubicBezTo>
                  <a:pt x="65200" y="397195"/>
                  <a:pt x="90038" y="407027"/>
                  <a:pt x="111254" y="397713"/>
                </a:cubicBezTo>
                <a:cubicBezTo>
                  <a:pt x="130918" y="389433"/>
                  <a:pt x="140750" y="367700"/>
                  <a:pt x="135058" y="347001"/>
                </a:cubicBezTo>
                <a:lnTo>
                  <a:pt x="180594" y="323198"/>
                </a:lnTo>
                <a:cubicBezTo>
                  <a:pt x="210090" y="355798"/>
                  <a:pt x="260801" y="358386"/>
                  <a:pt x="293919" y="328890"/>
                </a:cubicBezTo>
                <a:cubicBezTo>
                  <a:pt x="310478" y="313884"/>
                  <a:pt x="320309" y="292150"/>
                  <a:pt x="320309" y="269900"/>
                </a:cubicBezTo>
                <a:cubicBezTo>
                  <a:pt x="320309" y="264207"/>
                  <a:pt x="319792" y="257998"/>
                  <a:pt x="318239" y="252306"/>
                </a:cubicBezTo>
                <a:lnTo>
                  <a:pt x="368433" y="226433"/>
                </a:lnTo>
                <a:cubicBezTo>
                  <a:pt x="383957" y="244026"/>
                  <a:pt x="410348" y="245579"/>
                  <a:pt x="427941" y="230055"/>
                </a:cubicBezTo>
                <a:cubicBezTo>
                  <a:pt x="445535" y="214531"/>
                  <a:pt x="447088" y="188140"/>
                  <a:pt x="431564" y="170547"/>
                </a:cubicBezTo>
                <a:cubicBezTo>
                  <a:pt x="421732" y="162267"/>
                  <a:pt x="410348" y="157093"/>
                  <a:pt x="398446" y="157093"/>
                </a:cubicBezTo>
                <a:lnTo>
                  <a:pt x="398446" y="157093"/>
                </a:lnTo>
                <a:close/>
                <a:moveTo>
                  <a:pt x="398446" y="172617"/>
                </a:moveTo>
                <a:cubicBezTo>
                  <a:pt x="405173" y="172617"/>
                  <a:pt x="410348" y="177791"/>
                  <a:pt x="410348" y="184518"/>
                </a:cubicBezTo>
                <a:cubicBezTo>
                  <a:pt x="410348" y="191245"/>
                  <a:pt x="405173" y="196420"/>
                  <a:pt x="398446" y="196420"/>
                </a:cubicBezTo>
                <a:cubicBezTo>
                  <a:pt x="391719" y="196420"/>
                  <a:pt x="386544" y="191245"/>
                  <a:pt x="386544" y="184518"/>
                </a:cubicBezTo>
                <a:cubicBezTo>
                  <a:pt x="386544" y="184518"/>
                  <a:pt x="386544" y="184518"/>
                  <a:pt x="386544" y="184518"/>
                </a:cubicBezTo>
                <a:cubicBezTo>
                  <a:pt x="386544" y="177791"/>
                  <a:pt x="391719" y="172617"/>
                  <a:pt x="398446" y="172617"/>
                </a:cubicBezTo>
                <a:lnTo>
                  <a:pt x="398446" y="172617"/>
                </a:lnTo>
                <a:close/>
                <a:moveTo>
                  <a:pt x="348770" y="25140"/>
                </a:moveTo>
                <a:cubicBezTo>
                  <a:pt x="358602" y="25140"/>
                  <a:pt x="366881" y="33419"/>
                  <a:pt x="366881" y="43251"/>
                </a:cubicBezTo>
                <a:cubicBezTo>
                  <a:pt x="366881" y="53083"/>
                  <a:pt x="358602" y="61362"/>
                  <a:pt x="348770" y="61362"/>
                </a:cubicBezTo>
                <a:cubicBezTo>
                  <a:pt x="338938" y="61362"/>
                  <a:pt x="330659" y="53083"/>
                  <a:pt x="330659" y="43251"/>
                </a:cubicBezTo>
                <a:cubicBezTo>
                  <a:pt x="330659" y="43251"/>
                  <a:pt x="330659" y="43251"/>
                  <a:pt x="330659" y="43251"/>
                </a:cubicBezTo>
                <a:cubicBezTo>
                  <a:pt x="330659" y="33419"/>
                  <a:pt x="338421" y="25140"/>
                  <a:pt x="348770" y="25140"/>
                </a:cubicBezTo>
                <a:close/>
                <a:moveTo>
                  <a:pt x="312030" y="84130"/>
                </a:moveTo>
                <a:cubicBezTo>
                  <a:pt x="312030" y="81543"/>
                  <a:pt x="313582" y="78438"/>
                  <a:pt x="315652" y="76886"/>
                </a:cubicBezTo>
                <a:cubicBezTo>
                  <a:pt x="320827" y="73264"/>
                  <a:pt x="327036" y="70159"/>
                  <a:pt x="333246" y="68607"/>
                </a:cubicBezTo>
                <a:cubicBezTo>
                  <a:pt x="337903" y="67054"/>
                  <a:pt x="343078" y="66537"/>
                  <a:pt x="348252" y="66537"/>
                </a:cubicBezTo>
                <a:cubicBezTo>
                  <a:pt x="353427" y="66537"/>
                  <a:pt x="358602" y="67572"/>
                  <a:pt x="363259" y="68607"/>
                </a:cubicBezTo>
                <a:cubicBezTo>
                  <a:pt x="369468" y="70159"/>
                  <a:pt x="375678" y="73264"/>
                  <a:pt x="380852" y="77403"/>
                </a:cubicBezTo>
                <a:cubicBezTo>
                  <a:pt x="382922" y="78956"/>
                  <a:pt x="384475" y="82061"/>
                  <a:pt x="384475" y="84648"/>
                </a:cubicBezTo>
                <a:lnTo>
                  <a:pt x="384475" y="98619"/>
                </a:lnTo>
                <a:lnTo>
                  <a:pt x="312030" y="98619"/>
                </a:lnTo>
                <a:lnTo>
                  <a:pt x="312030" y="84130"/>
                </a:lnTo>
                <a:close/>
                <a:moveTo>
                  <a:pt x="196636" y="22035"/>
                </a:moveTo>
                <a:cubicBezTo>
                  <a:pt x="203363" y="22035"/>
                  <a:pt x="208537" y="27210"/>
                  <a:pt x="208537" y="33937"/>
                </a:cubicBezTo>
                <a:cubicBezTo>
                  <a:pt x="208537" y="40664"/>
                  <a:pt x="203363" y="45838"/>
                  <a:pt x="196636" y="45838"/>
                </a:cubicBezTo>
                <a:cubicBezTo>
                  <a:pt x="189909" y="45838"/>
                  <a:pt x="184734" y="40664"/>
                  <a:pt x="184734" y="33937"/>
                </a:cubicBezTo>
                <a:cubicBezTo>
                  <a:pt x="184734" y="33937"/>
                  <a:pt x="184734" y="33937"/>
                  <a:pt x="184734" y="33937"/>
                </a:cubicBezTo>
                <a:cubicBezTo>
                  <a:pt x="184734" y="27727"/>
                  <a:pt x="189909" y="22035"/>
                  <a:pt x="196636" y="22035"/>
                </a:cubicBezTo>
                <a:lnTo>
                  <a:pt x="196636" y="22035"/>
                </a:lnTo>
                <a:close/>
                <a:moveTo>
                  <a:pt x="172315" y="60845"/>
                </a:moveTo>
                <a:cubicBezTo>
                  <a:pt x="172315" y="58775"/>
                  <a:pt x="173350" y="57222"/>
                  <a:pt x="174902" y="56187"/>
                </a:cubicBezTo>
                <a:cubicBezTo>
                  <a:pt x="178525" y="53600"/>
                  <a:pt x="182664" y="52048"/>
                  <a:pt x="186804" y="51013"/>
                </a:cubicBezTo>
                <a:cubicBezTo>
                  <a:pt x="189909" y="49978"/>
                  <a:pt x="193531" y="49460"/>
                  <a:pt x="196636" y="49460"/>
                </a:cubicBezTo>
                <a:cubicBezTo>
                  <a:pt x="199741" y="49460"/>
                  <a:pt x="203363" y="49978"/>
                  <a:pt x="206468" y="51013"/>
                </a:cubicBezTo>
                <a:cubicBezTo>
                  <a:pt x="210607" y="52048"/>
                  <a:pt x="214229" y="54118"/>
                  <a:pt x="217852" y="56705"/>
                </a:cubicBezTo>
                <a:cubicBezTo>
                  <a:pt x="219404" y="57740"/>
                  <a:pt x="220439" y="59810"/>
                  <a:pt x="220439" y="61362"/>
                </a:cubicBezTo>
                <a:lnTo>
                  <a:pt x="220439" y="70676"/>
                </a:lnTo>
                <a:lnTo>
                  <a:pt x="172832" y="70676"/>
                </a:lnTo>
                <a:lnTo>
                  <a:pt x="172832" y="60845"/>
                </a:lnTo>
                <a:close/>
                <a:moveTo>
                  <a:pt x="63648" y="138981"/>
                </a:moveTo>
                <a:cubicBezTo>
                  <a:pt x="73480" y="138981"/>
                  <a:pt x="81759" y="147261"/>
                  <a:pt x="81759" y="157093"/>
                </a:cubicBezTo>
                <a:cubicBezTo>
                  <a:pt x="81759" y="166924"/>
                  <a:pt x="73480" y="175204"/>
                  <a:pt x="63648" y="175204"/>
                </a:cubicBezTo>
                <a:cubicBezTo>
                  <a:pt x="53816" y="175204"/>
                  <a:pt x="45537" y="166924"/>
                  <a:pt x="45537" y="157093"/>
                </a:cubicBezTo>
                <a:cubicBezTo>
                  <a:pt x="45537" y="157093"/>
                  <a:pt x="45537" y="157093"/>
                  <a:pt x="45537" y="157093"/>
                </a:cubicBezTo>
                <a:cubicBezTo>
                  <a:pt x="46054" y="147261"/>
                  <a:pt x="53816" y="138981"/>
                  <a:pt x="63648" y="138981"/>
                </a:cubicBezTo>
                <a:lnTo>
                  <a:pt x="63648" y="138981"/>
                </a:lnTo>
                <a:close/>
                <a:moveTo>
                  <a:pt x="27426" y="211944"/>
                </a:moveTo>
                <a:lnTo>
                  <a:pt x="27426" y="197972"/>
                </a:lnTo>
                <a:cubicBezTo>
                  <a:pt x="27426" y="195385"/>
                  <a:pt x="28978" y="192280"/>
                  <a:pt x="31048" y="190728"/>
                </a:cubicBezTo>
                <a:cubicBezTo>
                  <a:pt x="36222" y="187106"/>
                  <a:pt x="42432" y="184001"/>
                  <a:pt x="48641" y="182448"/>
                </a:cubicBezTo>
                <a:cubicBezTo>
                  <a:pt x="53299" y="180896"/>
                  <a:pt x="58473" y="180378"/>
                  <a:pt x="63648" y="180378"/>
                </a:cubicBezTo>
                <a:cubicBezTo>
                  <a:pt x="68823" y="180378"/>
                  <a:pt x="73997" y="181413"/>
                  <a:pt x="78654" y="182448"/>
                </a:cubicBezTo>
                <a:cubicBezTo>
                  <a:pt x="84864" y="184001"/>
                  <a:pt x="91073" y="187106"/>
                  <a:pt x="96248" y="191245"/>
                </a:cubicBezTo>
                <a:cubicBezTo>
                  <a:pt x="98318" y="192798"/>
                  <a:pt x="99870" y="195902"/>
                  <a:pt x="99870" y="198490"/>
                </a:cubicBezTo>
                <a:lnTo>
                  <a:pt x="99870" y="212461"/>
                </a:lnTo>
                <a:lnTo>
                  <a:pt x="27426" y="211944"/>
                </a:lnTo>
                <a:close/>
                <a:moveTo>
                  <a:pt x="116947" y="380637"/>
                </a:moveTo>
                <a:lnTo>
                  <a:pt x="68823" y="380637"/>
                </a:lnTo>
                <a:lnTo>
                  <a:pt x="68823" y="371322"/>
                </a:lnTo>
                <a:cubicBezTo>
                  <a:pt x="68823" y="369252"/>
                  <a:pt x="69857" y="367700"/>
                  <a:pt x="71410" y="366665"/>
                </a:cubicBezTo>
                <a:cubicBezTo>
                  <a:pt x="75032" y="364078"/>
                  <a:pt x="79172" y="362008"/>
                  <a:pt x="83311" y="360973"/>
                </a:cubicBezTo>
                <a:cubicBezTo>
                  <a:pt x="86416" y="359938"/>
                  <a:pt x="90038" y="359421"/>
                  <a:pt x="93143" y="359421"/>
                </a:cubicBezTo>
                <a:cubicBezTo>
                  <a:pt x="96248" y="359421"/>
                  <a:pt x="99870" y="359938"/>
                  <a:pt x="102975" y="360973"/>
                </a:cubicBezTo>
                <a:cubicBezTo>
                  <a:pt x="107115" y="362008"/>
                  <a:pt x="110737" y="364078"/>
                  <a:pt x="114359" y="366665"/>
                </a:cubicBezTo>
                <a:cubicBezTo>
                  <a:pt x="115912" y="367700"/>
                  <a:pt x="116947" y="369770"/>
                  <a:pt x="116947" y="371322"/>
                </a:cubicBezTo>
                <a:lnTo>
                  <a:pt x="116947" y="380637"/>
                </a:lnTo>
                <a:close/>
                <a:moveTo>
                  <a:pt x="80724" y="344414"/>
                </a:moveTo>
                <a:cubicBezTo>
                  <a:pt x="80724" y="337687"/>
                  <a:pt x="85899" y="332512"/>
                  <a:pt x="92626" y="332512"/>
                </a:cubicBezTo>
                <a:cubicBezTo>
                  <a:pt x="99353" y="332512"/>
                  <a:pt x="104527" y="337687"/>
                  <a:pt x="104527" y="344414"/>
                </a:cubicBezTo>
                <a:cubicBezTo>
                  <a:pt x="104527" y="351141"/>
                  <a:pt x="99353" y="356316"/>
                  <a:pt x="92626" y="356316"/>
                </a:cubicBezTo>
                <a:cubicBezTo>
                  <a:pt x="86416" y="356833"/>
                  <a:pt x="81242" y="351141"/>
                  <a:pt x="80724" y="344414"/>
                </a:cubicBezTo>
                <a:lnTo>
                  <a:pt x="80724" y="344414"/>
                </a:lnTo>
                <a:close/>
                <a:moveTo>
                  <a:pt x="122121" y="329925"/>
                </a:moveTo>
                <a:cubicBezTo>
                  <a:pt x="115394" y="323198"/>
                  <a:pt x="106080" y="319058"/>
                  <a:pt x="96765" y="318024"/>
                </a:cubicBezTo>
                <a:lnTo>
                  <a:pt x="83829" y="240404"/>
                </a:lnTo>
                <a:cubicBezTo>
                  <a:pt x="96248" y="236264"/>
                  <a:pt x="107115" y="228503"/>
                  <a:pt x="114877" y="218153"/>
                </a:cubicBezTo>
                <a:lnTo>
                  <a:pt x="163001" y="243509"/>
                </a:lnTo>
                <a:cubicBezTo>
                  <a:pt x="155239" y="264207"/>
                  <a:pt x="156791" y="287493"/>
                  <a:pt x="167140" y="307157"/>
                </a:cubicBezTo>
                <a:lnTo>
                  <a:pt x="122121" y="329925"/>
                </a:lnTo>
                <a:close/>
                <a:moveTo>
                  <a:pt x="172832" y="224363"/>
                </a:moveTo>
                <a:lnTo>
                  <a:pt x="125226" y="199525"/>
                </a:lnTo>
                <a:cubicBezTo>
                  <a:pt x="127296" y="192798"/>
                  <a:pt x="128331" y="186071"/>
                  <a:pt x="128331" y="178826"/>
                </a:cubicBezTo>
                <a:cubicBezTo>
                  <a:pt x="128331" y="165372"/>
                  <a:pt x="124191" y="152436"/>
                  <a:pt x="116429" y="141569"/>
                </a:cubicBezTo>
                <a:lnTo>
                  <a:pt x="174385" y="85165"/>
                </a:lnTo>
                <a:cubicBezTo>
                  <a:pt x="194048" y="97067"/>
                  <a:pt x="219922" y="91375"/>
                  <a:pt x="231823" y="71711"/>
                </a:cubicBezTo>
                <a:cubicBezTo>
                  <a:pt x="233376" y="69124"/>
                  <a:pt x="234411" y="66537"/>
                  <a:pt x="235445" y="63949"/>
                </a:cubicBezTo>
                <a:lnTo>
                  <a:pt x="283569" y="69124"/>
                </a:lnTo>
                <a:cubicBezTo>
                  <a:pt x="284604" y="87753"/>
                  <a:pt x="293919" y="105346"/>
                  <a:pt x="308925" y="116731"/>
                </a:cubicBezTo>
                <a:lnTo>
                  <a:pt x="266493" y="195902"/>
                </a:lnTo>
                <a:cubicBezTo>
                  <a:pt x="232858" y="182448"/>
                  <a:pt x="194048" y="194350"/>
                  <a:pt x="172832" y="224363"/>
                </a:cubicBezTo>
                <a:lnTo>
                  <a:pt x="172832" y="224363"/>
                </a:lnTo>
                <a:close/>
                <a:moveTo>
                  <a:pt x="260801" y="243509"/>
                </a:moveTo>
                <a:cubicBezTo>
                  <a:pt x="260801" y="255928"/>
                  <a:pt x="250452" y="265760"/>
                  <a:pt x="238033" y="265760"/>
                </a:cubicBezTo>
                <a:cubicBezTo>
                  <a:pt x="225614" y="265760"/>
                  <a:pt x="215782" y="255928"/>
                  <a:pt x="215782" y="243509"/>
                </a:cubicBezTo>
                <a:cubicBezTo>
                  <a:pt x="215782" y="231090"/>
                  <a:pt x="225614" y="221258"/>
                  <a:pt x="238033" y="221258"/>
                </a:cubicBezTo>
                <a:cubicBezTo>
                  <a:pt x="238033" y="221258"/>
                  <a:pt x="238033" y="221258"/>
                  <a:pt x="238550" y="221258"/>
                </a:cubicBezTo>
                <a:cubicBezTo>
                  <a:pt x="250969" y="221258"/>
                  <a:pt x="260801" y="231090"/>
                  <a:pt x="260801" y="243509"/>
                </a:cubicBezTo>
                <a:lnTo>
                  <a:pt x="260801" y="243509"/>
                </a:lnTo>
                <a:close/>
                <a:moveTo>
                  <a:pt x="283052" y="311297"/>
                </a:moveTo>
                <a:lnTo>
                  <a:pt x="193531" y="311297"/>
                </a:lnTo>
                <a:lnTo>
                  <a:pt x="193531" y="294220"/>
                </a:lnTo>
                <a:cubicBezTo>
                  <a:pt x="193531" y="290598"/>
                  <a:pt x="195083" y="287493"/>
                  <a:pt x="198188" y="285423"/>
                </a:cubicBezTo>
                <a:cubicBezTo>
                  <a:pt x="204915" y="280766"/>
                  <a:pt x="212160" y="277144"/>
                  <a:pt x="219922" y="274557"/>
                </a:cubicBezTo>
                <a:cubicBezTo>
                  <a:pt x="226131" y="273004"/>
                  <a:pt x="232341" y="271969"/>
                  <a:pt x="238550" y="271969"/>
                </a:cubicBezTo>
                <a:cubicBezTo>
                  <a:pt x="244760" y="271969"/>
                  <a:pt x="250969" y="273004"/>
                  <a:pt x="257179" y="274557"/>
                </a:cubicBezTo>
                <a:cubicBezTo>
                  <a:pt x="264941" y="276627"/>
                  <a:pt x="272703" y="280249"/>
                  <a:pt x="278912" y="285423"/>
                </a:cubicBezTo>
                <a:cubicBezTo>
                  <a:pt x="281500" y="287493"/>
                  <a:pt x="283569" y="291115"/>
                  <a:pt x="283569" y="294220"/>
                </a:cubicBezTo>
                <a:lnTo>
                  <a:pt x="283052" y="311297"/>
                </a:lnTo>
                <a:close/>
                <a:moveTo>
                  <a:pt x="356532" y="199525"/>
                </a:moveTo>
                <a:cubicBezTo>
                  <a:pt x="356532" y="202629"/>
                  <a:pt x="357049" y="205734"/>
                  <a:pt x="358084" y="208839"/>
                </a:cubicBezTo>
                <a:lnTo>
                  <a:pt x="310478" y="233677"/>
                </a:lnTo>
                <a:cubicBezTo>
                  <a:pt x="304785" y="222293"/>
                  <a:pt x="295989" y="212979"/>
                  <a:pt x="285639" y="205734"/>
                </a:cubicBezTo>
                <a:lnTo>
                  <a:pt x="328071" y="126562"/>
                </a:lnTo>
                <a:cubicBezTo>
                  <a:pt x="334798" y="129150"/>
                  <a:pt x="342043" y="130185"/>
                  <a:pt x="349287" y="130185"/>
                </a:cubicBezTo>
                <a:cubicBezTo>
                  <a:pt x="353427" y="130185"/>
                  <a:pt x="357567" y="129667"/>
                  <a:pt x="361706" y="129150"/>
                </a:cubicBezTo>
                <a:lnTo>
                  <a:pt x="375160" y="165372"/>
                </a:lnTo>
                <a:cubicBezTo>
                  <a:pt x="362741" y="172617"/>
                  <a:pt x="356014" y="185553"/>
                  <a:pt x="356532" y="199525"/>
                </a:cubicBezTo>
                <a:close/>
                <a:moveTo>
                  <a:pt x="422249" y="220223"/>
                </a:moveTo>
                <a:lnTo>
                  <a:pt x="374125" y="220223"/>
                </a:lnTo>
                <a:lnTo>
                  <a:pt x="374125" y="210909"/>
                </a:lnTo>
                <a:cubicBezTo>
                  <a:pt x="374125" y="208839"/>
                  <a:pt x="375160" y="207287"/>
                  <a:pt x="376713" y="206252"/>
                </a:cubicBezTo>
                <a:cubicBezTo>
                  <a:pt x="380335" y="203664"/>
                  <a:pt x="384475" y="201594"/>
                  <a:pt x="388614" y="200560"/>
                </a:cubicBezTo>
                <a:cubicBezTo>
                  <a:pt x="391719" y="199525"/>
                  <a:pt x="395341" y="199007"/>
                  <a:pt x="398446" y="199007"/>
                </a:cubicBezTo>
                <a:cubicBezTo>
                  <a:pt x="401551" y="199007"/>
                  <a:pt x="405173" y="199525"/>
                  <a:pt x="408278" y="200560"/>
                </a:cubicBezTo>
                <a:cubicBezTo>
                  <a:pt x="412418" y="201594"/>
                  <a:pt x="416040" y="203664"/>
                  <a:pt x="419662" y="206252"/>
                </a:cubicBezTo>
                <a:cubicBezTo>
                  <a:pt x="421215" y="207287"/>
                  <a:pt x="422249" y="209356"/>
                  <a:pt x="422249" y="210909"/>
                </a:cubicBezTo>
                <a:lnTo>
                  <a:pt x="422249" y="220223"/>
                </a:lnTo>
                <a:close/>
              </a:path>
            </a:pathLst>
          </a:custGeom>
          <a:solidFill>
            <a:schemeClr val="accent1"/>
          </a:solidFill>
          <a:ln w="5159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4570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799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pic>
        <p:nvPicPr>
          <p:cNvPr id="82" name="Graphic 81">
            <a:extLst>
              <a:ext uri="{FF2B5EF4-FFF2-40B4-BE49-F238E27FC236}">
                <a16:creationId xmlns:a16="http://schemas.microsoft.com/office/drawing/2014/main" id="{19C7BA64-3330-16EB-AE54-D5940E46549B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04815" y="1005648"/>
            <a:ext cx="413524" cy="41352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A3479503-99D7-FB8A-D0EF-77C904559904}"/>
              </a:ext>
            </a:extLst>
          </p:cNvPr>
          <p:cNvSpPr txBox="1"/>
          <p:nvPr/>
        </p:nvSpPr>
        <p:spPr>
          <a:xfrm>
            <a:off x="2845888" y="5422095"/>
            <a:ext cx="1963640" cy="259098"/>
          </a:xfrm>
          <a:prstGeom prst="roundRect">
            <a:avLst/>
          </a:prstGeom>
          <a:solidFill>
            <a:schemeClr val="accent5"/>
          </a:solidFill>
        </p:spPr>
        <p:txBody>
          <a:bodyPr wrap="square" lIns="91416" tIns="45708" rIns="91416" bIns="45708" rtlCol="0" anchor="ctr" anchorCtr="0">
            <a:noAutofit/>
          </a:bodyPr>
          <a:lstStyle/>
          <a:p>
            <a:pPr marL="0" marR="0" lvl="0" indent="0" algn="ctr" defTabSz="9135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Multi-lingual NLU &amp; NLQ</a:t>
            </a:r>
          </a:p>
          <a:p>
            <a:pPr marL="0" marR="0" lvl="0" indent="0" algn="ctr" defTabSz="9135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and Dynamic Translation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9DEE096-03F0-3DA9-5FB0-18851EB156B1}"/>
              </a:ext>
            </a:extLst>
          </p:cNvPr>
          <p:cNvSpPr txBox="1"/>
          <p:nvPr/>
        </p:nvSpPr>
        <p:spPr>
          <a:xfrm>
            <a:off x="7519343" y="4968362"/>
            <a:ext cx="1963640" cy="259098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lIns="91416" tIns="45708" rIns="91416" bIns="45708" rtlCol="0" anchor="ctr" anchorCtr="0">
            <a:noAutofit/>
          </a:bodyPr>
          <a:lstStyle/>
          <a:p>
            <a:pPr marL="0" marR="0" lvl="0" indent="0" algn="ctr" defTabSz="9135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lt"/>
                <a:cs typeface="+mn-lt"/>
              </a:rPr>
              <a:t>RPA Hub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1D6D912-17AD-4838-1ADD-DC3F91A1CC05}"/>
              </a:ext>
            </a:extLst>
          </p:cNvPr>
          <p:cNvSpPr txBox="1"/>
          <p:nvPr/>
        </p:nvSpPr>
        <p:spPr>
          <a:xfrm>
            <a:off x="5177173" y="3640106"/>
            <a:ext cx="1958198" cy="268786"/>
          </a:xfrm>
          <a:prstGeom prst="roundRect">
            <a:avLst/>
          </a:prstGeom>
          <a:solidFill>
            <a:schemeClr val="tx2">
              <a:lumMod val="25000"/>
              <a:lumOff val="75000"/>
            </a:schemeClr>
          </a:solidFill>
          <a:ln w="57150">
            <a:solidFill>
              <a:srgbClr val="FFFF00"/>
            </a:solidFill>
          </a:ln>
        </p:spPr>
        <p:txBody>
          <a:bodyPr wrap="square" lIns="91416" tIns="45708" rIns="91416" bIns="45708" rtlCol="0" anchor="ctr" anchorCtr="0">
            <a:noAutofit/>
          </a:bodyPr>
          <a:lstStyle/>
          <a:p>
            <a:pPr marL="0" marR="0" lvl="0" indent="0" algn="ctr" defTabSz="9135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lt"/>
                <a:cs typeface="+mn-lt"/>
              </a:rPr>
              <a:t>Now Assist for Search</a:t>
            </a:r>
            <a:endParaRPr kumimoji="0" lang="en-US" sz="9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 panose="020F0302020204030204"/>
              <a:ea typeface="+mn-lt"/>
              <a:cs typeface="+mn-lt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AF4FCCD4-A3F1-F2CB-F08D-4541BE891BC2}"/>
              </a:ext>
            </a:extLst>
          </p:cNvPr>
          <p:cNvSpPr txBox="1"/>
          <p:nvPr/>
        </p:nvSpPr>
        <p:spPr>
          <a:xfrm>
            <a:off x="2830205" y="4488660"/>
            <a:ext cx="1963640" cy="259098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txBody>
          <a:bodyPr wrap="square" lIns="91416" tIns="45708" rIns="91416" bIns="45708" rtlCol="0" anchor="ctr" anchorCtr="0">
            <a:noAutofit/>
          </a:bodyPr>
          <a:lstStyle/>
          <a:p>
            <a:pPr marL="0" marR="0" lvl="0" indent="0" algn="ctr" defTabSz="9135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lt"/>
                <a:cs typeface="+mn-lt"/>
              </a:rPr>
              <a:t>Task Intelligence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01C9A587-CBFD-0D9A-8057-B605B2979729}"/>
              </a:ext>
            </a:extLst>
          </p:cNvPr>
          <p:cNvSpPr txBox="1"/>
          <p:nvPr/>
        </p:nvSpPr>
        <p:spPr>
          <a:xfrm>
            <a:off x="5168972" y="4569062"/>
            <a:ext cx="1963640" cy="26334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57150">
            <a:solidFill>
              <a:srgbClr val="FFFF00"/>
            </a:solidFill>
          </a:ln>
        </p:spPr>
        <p:txBody>
          <a:bodyPr wrap="square" lIns="91416" tIns="45708" rIns="91416" bIns="45708" rtlCol="0" anchor="ctr" anchorCtr="0">
            <a:noAutofit/>
          </a:bodyPr>
          <a:lstStyle/>
          <a:p>
            <a:pPr marL="0" marR="0" lvl="0" indent="0" algn="ctr" defTabSz="9135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lt"/>
                <a:cs typeface="+mn-lt"/>
              </a:rPr>
              <a:t>Now Assist for Creator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7EDF6C67-A111-6C7B-92A5-015C5875BD59}"/>
              </a:ext>
            </a:extLst>
          </p:cNvPr>
          <p:cNvSpPr txBox="1"/>
          <p:nvPr/>
        </p:nvSpPr>
        <p:spPr>
          <a:xfrm>
            <a:off x="7527985" y="3449667"/>
            <a:ext cx="1963640" cy="259098"/>
          </a:xfrm>
          <a:prstGeom prst="roundRect">
            <a:avLst/>
          </a:prstGeom>
          <a:solidFill>
            <a:schemeClr val="tx2">
              <a:lumMod val="25000"/>
              <a:lumOff val="75000"/>
            </a:schemeClr>
          </a:solidFill>
        </p:spPr>
        <p:txBody>
          <a:bodyPr wrap="square" lIns="91416" tIns="45708" rIns="91416" bIns="45708" rtlCol="0" anchor="ctr" anchorCtr="0">
            <a:noAutofit/>
          </a:bodyPr>
          <a:lstStyle/>
          <a:p>
            <a:pPr marL="0" marR="0" lvl="0" indent="0" algn="ctr" defTabSz="9135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lt"/>
                <a:cs typeface="+mn-lt"/>
              </a:rPr>
              <a:t>Skills Intelligence</a:t>
            </a:r>
            <a:endParaRPr kumimoji="0" lang="en-US" sz="1799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23081270-8BDF-ABAE-0CA9-6D2AEFFD5184}"/>
              </a:ext>
            </a:extLst>
          </p:cNvPr>
          <p:cNvSpPr txBox="1"/>
          <p:nvPr/>
        </p:nvSpPr>
        <p:spPr>
          <a:xfrm>
            <a:off x="2833108" y="4798745"/>
            <a:ext cx="1963640" cy="263345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lIns="91416" tIns="45708" rIns="91416" bIns="45708" rtlCol="0" anchor="ctr" anchorCtr="0">
            <a:noAutofit/>
          </a:bodyPr>
          <a:lstStyle/>
          <a:p>
            <a:pPr marL="0" marR="0" lvl="0" indent="0" algn="ctr" defTabSz="9135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lt"/>
                <a:cs typeface="+mn-lt"/>
              </a:rPr>
              <a:t>Automation Discovery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1DB5F7B9-7C78-0B77-36FA-E7D0840E84BF}"/>
              </a:ext>
            </a:extLst>
          </p:cNvPr>
          <p:cNvSpPr txBox="1"/>
          <p:nvPr/>
        </p:nvSpPr>
        <p:spPr>
          <a:xfrm>
            <a:off x="9918412" y="3131071"/>
            <a:ext cx="1963640" cy="259098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lIns="91416" tIns="45708" rIns="91416" bIns="45708" rtlCol="0" anchor="ctr" anchorCtr="0">
            <a:noAutofit/>
          </a:bodyPr>
          <a:lstStyle/>
          <a:p>
            <a:pPr marL="0" marR="0" lvl="0" indent="0" algn="ctr" defTabSz="9135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lt"/>
                <a:cs typeface="+mn-lt"/>
              </a:rPr>
              <a:t>AI Ops: Health Log analytics</a:t>
            </a:r>
            <a:endParaRPr kumimoji="0" lang="en-US" sz="1799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0DA816EA-4CF6-1EB9-3101-F2905C7B5F3C}"/>
              </a:ext>
            </a:extLst>
          </p:cNvPr>
          <p:cNvSpPr txBox="1"/>
          <p:nvPr/>
        </p:nvSpPr>
        <p:spPr>
          <a:xfrm>
            <a:off x="9917776" y="3738179"/>
            <a:ext cx="1963640" cy="259098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lIns="91416" tIns="45708" rIns="91416" bIns="45708" rtlCol="0" anchor="ctr" anchorCtr="0">
            <a:noAutofit/>
          </a:bodyPr>
          <a:lstStyle/>
          <a:p>
            <a:pPr marL="0" marR="0" lvl="0" indent="0" algn="ctr" defTabSz="9135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lt"/>
                <a:cs typeface="+mn-lt"/>
              </a:rPr>
              <a:t>Predictive AI Ops</a:t>
            </a:r>
            <a:endParaRPr kumimoji="0" lang="en-US" sz="1799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CF8CF6B1-FDF7-D6BA-10E2-9CEEE7DEA166}"/>
              </a:ext>
            </a:extLst>
          </p:cNvPr>
          <p:cNvSpPr txBox="1"/>
          <p:nvPr/>
        </p:nvSpPr>
        <p:spPr>
          <a:xfrm>
            <a:off x="9915978" y="3432913"/>
            <a:ext cx="1963640" cy="259098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lIns="91416" tIns="45708" rIns="91416" bIns="45708" rtlCol="0" anchor="ctr" anchorCtr="0">
            <a:noAutofit/>
          </a:bodyPr>
          <a:lstStyle/>
          <a:p>
            <a:pPr marL="0" marR="0" lvl="0" indent="0" algn="ctr" defTabSz="9135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lt"/>
                <a:cs typeface="+mn-lt"/>
              </a:rPr>
              <a:t>AI Ops: Metric Intelligence</a:t>
            </a:r>
            <a:endParaRPr kumimoji="0" lang="en-US" sz="1799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144389DF-1EFF-D8AC-CBDC-206320BF8B62}"/>
              </a:ext>
            </a:extLst>
          </p:cNvPr>
          <p:cNvSpPr txBox="1"/>
          <p:nvPr/>
        </p:nvSpPr>
        <p:spPr>
          <a:xfrm>
            <a:off x="5175035" y="4873172"/>
            <a:ext cx="1963640" cy="263345"/>
          </a:xfrm>
          <a:prstGeom prst="roundRect">
            <a:avLst/>
          </a:prstGeom>
          <a:solidFill>
            <a:schemeClr val="accent5"/>
          </a:solidFill>
        </p:spPr>
        <p:txBody>
          <a:bodyPr wrap="square" lIns="91416" tIns="45708" rIns="91416" bIns="45708" rtlCol="0" anchor="ctr" anchorCtr="0">
            <a:noAutofit/>
          </a:bodyPr>
          <a:lstStyle/>
          <a:p>
            <a:pPr marL="0" marR="0" lvl="0" indent="0" algn="ctr" defTabSz="9135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lt"/>
                <a:cs typeface="+mn-lt"/>
              </a:rPr>
              <a:t>Generative AI Controller</a:t>
            </a:r>
            <a:endParaRPr kumimoji="0" lang="en-US" sz="1799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621604BE-C297-EF1B-411A-A2ED042FD19C}"/>
              </a:ext>
            </a:extLst>
          </p:cNvPr>
          <p:cNvSpPr txBox="1"/>
          <p:nvPr/>
        </p:nvSpPr>
        <p:spPr>
          <a:xfrm>
            <a:off x="7518943" y="4360246"/>
            <a:ext cx="1963640" cy="259098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lIns="91416" tIns="45708" rIns="91416" bIns="45708" rtlCol="0" anchor="ctr" anchorCtr="0">
            <a:noAutofit/>
          </a:bodyPr>
          <a:lstStyle/>
          <a:p>
            <a:pPr marL="0" marR="0" lvl="0" indent="0" algn="ctr" defTabSz="9135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lt"/>
                <a:cs typeface="+mn-lt"/>
              </a:rPr>
              <a:t>Process Mining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B3BD59E3-E15B-477E-189F-384F62DC22CC}"/>
              </a:ext>
            </a:extLst>
          </p:cNvPr>
          <p:cNvSpPr txBox="1"/>
          <p:nvPr/>
        </p:nvSpPr>
        <p:spPr>
          <a:xfrm>
            <a:off x="7518626" y="4057980"/>
            <a:ext cx="1963640" cy="259098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txBody>
          <a:bodyPr wrap="square" lIns="91416" tIns="45708" rIns="91416" bIns="45708" rtlCol="0" anchor="ctr" anchorCtr="0">
            <a:noAutofit/>
          </a:bodyPr>
          <a:lstStyle/>
          <a:p>
            <a:pPr marL="0" marR="0" lvl="0" indent="0" algn="ctr" defTabSz="9135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lt"/>
                <a:cs typeface="+mn-lt"/>
              </a:rPr>
              <a:t>Predictive Intelligence</a:t>
            </a: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entury Gothic" panose="020F0302020204030204"/>
              <a:ea typeface="+mn-lt"/>
              <a:cs typeface="+mn-lt"/>
            </a:endParaRP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8F4672D6-C14B-0168-2DC8-924EE4FB4D49}"/>
              </a:ext>
            </a:extLst>
          </p:cNvPr>
          <p:cNvSpPr/>
          <p:nvPr/>
        </p:nvSpPr>
        <p:spPr>
          <a:xfrm>
            <a:off x="2186643" y="1501944"/>
            <a:ext cx="847864" cy="847864"/>
          </a:xfrm>
          <a:prstGeom prst="ellipse">
            <a:avLst/>
          </a:prstGeom>
          <a:solidFill>
            <a:srgbClr val="032D42"/>
          </a:solidFill>
          <a:ln w="38100" cap="flat" cmpd="sng" algn="ctr">
            <a:solidFill>
              <a:srgbClr val="90CCD3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456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DC17E7CC-75AA-74C3-BFC0-1EA8119006EA}"/>
              </a:ext>
            </a:extLst>
          </p:cNvPr>
          <p:cNvSpPr txBox="1"/>
          <p:nvPr/>
        </p:nvSpPr>
        <p:spPr>
          <a:xfrm>
            <a:off x="5174059" y="4276665"/>
            <a:ext cx="1963640" cy="259098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57150">
            <a:noFill/>
          </a:ln>
        </p:spPr>
        <p:txBody>
          <a:bodyPr wrap="square" lIns="91416" tIns="45708" rIns="91416" bIns="45708" rtlCol="0" anchor="ctr" anchorCtr="0">
            <a:noAutofit/>
          </a:bodyPr>
          <a:lstStyle/>
          <a:p>
            <a:pPr marL="0" marR="0" lvl="0" indent="0" algn="ctr" defTabSz="9135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lt"/>
                <a:cs typeface="+mn-lt"/>
              </a:rPr>
              <a:t>Now Assist for Flow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02ABA5C-B87D-70CD-FB33-2F3AC29AF975}"/>
              </a:ext>
            </a:extLst>
          </p:cNvPr>
          <p:cNvSpPr txBox="1"/>
          <p:nvPr/>
        </p:nvSpPr>
        <p:spPr>
          <a:xfrm>
            <a:off x="2833371" y="5102657"/>
            <a:ext cx="1963640" cy="263345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57150">
            <a:solidFill>
              <a:schemeClr val="accent6"/>
            </a:solidFill>
          </a:ln>
        </p:spPr>
        <p:txBody>
          <a:bodyPr wrap="square" lIns="91416" tIns="45708" rIns="91416" bIns="45708" rtlCol="0" anchor="ctr" anchorCtr="0">
            <a:noAutofit/>
          </a:bodyPr>
          <a:lstStyle/>
          <a:p>
            <a:pPr marL="0" marR="0" lvl="0" indent="0" algn="ctr" defTabSz="9135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lt"/>
                <a:cs typeface="+mn-lt"/>
              </a:rPr>
              <a:t>UX &amp; Performance Analytics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2D370B6-45AB-FFA6-BA68-CBBCCE18CB6C}"/>
              </a:ext>
            </a:extLst>
          </p:cNvPr>
          <p:cNvSpPr txBox="1"/>
          <p:nvPr/>
        </p:nvSpPr>
        <p:spPr>
          <a:xfrm>
            <a:off x="421356" y="731603"/>
            <a:ext cx="6446809" cy="40008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16" tIns="45708" rIns="91416" bIns="45708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45704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lt"/>
                <a:cs typeface="+mn-lt"/>
              </a:rPr>
              <a:t>AI Maturity Journey is a Business-driven 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86ED78"/>
                </a:solidFill>
                <a:effectLst/>
                <a:uLnTx/>
                <a:uFillTx/>
                <a:latin typeface="Century Gothic" panose="020F0302020204030204"/>
                <a:ea typeface="+mn-lt"/>
                <a:cs typeface="+mn-lt"/>
              </a:rPr>
              <a:t>ServiceNow recommended AI adoption path</a:t>
            </a:r>
            <a:b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lt"/>
                <a:cs typeface="+mn-lt"/>
              </a:rPr>
            </a:b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lt"/>
                <a:cs typeface="+mn-lt"/>
              </a:rPr>
              <a:t>for incremental value creation across all workflows and all AI capabilities of ServiceNow.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54DAC7-0142-5D35-3EFB-1EDD3727D9E0}"/>
              </a:ext>
            </a:extLst>
          </p:cNvPr>
          <p:cNvSpPr txBox="1"/>
          <p:nvPr/>
        </p:nvSpPr>
        <p:spPr>
          <a:xfrm>
            <a:off x="2835924" y="3898702"/>
            <a:ext cx="1963640" cy="259098"/>
          </a:xfrm>
          <a:prstGeom prst="roundRect">
            <a:avLst/>
          </a:prstGeom>
          <a:solidFill>
            <a:schemeClr val="tx2">
              <a:lumMod val="25000"/>
              <a:lumOff val="75000"/>
            </a:schemeClr>
          </a:solidFill>
          <a:ln w="57150">
            <a:solidFill>
              <a:srgbClr val="FFFF00"/>
            </a:solidFill>
          </a:ln>
        </p:spPr>
        <p:txBody>
          <a:bodyPr wrap="square" lIns="91416" tIns="45708" rIns="91416" bIns="45708" rtlCol="0" anchor="ctr" anchorCtr="0">
            <a:noAutofit/>
          </a:bodyPr>
          <a:lstStyle/>
          <a:p>
            <a:pPr marL="0" marR="0" lvl="0" indent="0" algn="ctr" defTabSz="9135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Virtual Agent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A3CC922-A6D4-C988-AB7C-B78DB547018E}"/>
              </a:ext>
            </a:extLst>
          </p:cNvPr>
          <p:cNvSpPr txBox="1"/>
          <p:nvPr/>
        </p:nvSpPr>
        <p:spPr>
          <a:xfrm>
            <a:off x="2833702" y="4187414"/>
            <a:ext cx="1963640" cy="259098"/>
          </a:xfrm>
          <a:prstGeom prst="roundRect">
            <a:avLst/>
          </a:prstGeom>
          <a:solidFill>
            <a:schemeClr val="tx2">
              <a:lumMod val="25000"/>
              <a:lumOff val="75000"/>
            </a:schemeClr>
          </a:solidFill>
        </p:spPr>
        <p:txBody>
          <a:bodyPr wrap="square" lIns="91416" tIns="45708" rIns="91416" bIns="45708" rtlCol="0" anchor="ctr" anchorCtr="0">
            <a:noAutofit/>
          </a:bodyPr>
          <a:lstStyle/>
          <a:p>
            <a:pPr marL="0" marR="0" lvl="0" indent="0" algn="ctr" defTabSz="9135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Issue Auto Resolution*</a:t>
            </a:r>
            <a:endParaRPr kumimoji="0" lang="en-US" sz="1799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368DA92-7997-01D1-20E1-FBF97919F54A}"/>
              </a:ext>
            </a:extLst>
          </p:cNvPr>
          <p:cNvSpPr txBox="1"/>
          <p:nvPr/>
        </p:nvSpPr>
        <p:spPr>
          <a:xfrm>
            <a:off x="2836697" y="3595312"/>
            <a:ext cx="1963640" cy="263345"/>
          </a:xfrm>
          <a:prstGeom prst="roundRect">
            <a:avLst/>
          </a:prstGeom>
          <a:solidFill>
            <a:schemeClr val="tx2">
              <a:lumMod val="25000"/>
              <a:lumOff val="75000"/>
            </a:schemeClr>
          </a:solidFill>
          <a:ln w="57150">
            <a:solidFill>
              <a:schemeClr val="accent6"/>
            </a:solidFill>
          </a:ln>
        </p:spPr>
        <p:txBody>
          <a:bodyPr wrap="square" lIns="91416" tIns="45708" rIns="91416" bIns="45708" rtlCol="0" anchor="ctr" anchorCtr="0">
            <a:noAutofit/>
          </a:bodyPr>
          <a:lstStyle/>
          <a:p>
            <a:pPr marL="0" marR="0" lvl="0" indent="0" algn="ctr" defTabSz="9135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lt"/>
                <a:cs typeface="+mn-lt"/>
              </a:rPr>
              <a:t>AI Search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lt"/>
                <a:cs typeface="+mn-lt"/>
              </a:rPr>
              <a:t> </a:t>
            </a:r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entury Gothic" panose="020F0302020204030204"/>
              <a:ea typeface="+mn-lt"/>
              <a:cs typeface="+mn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4C8C8B9-B4E5-BB66-2FCA-E12B9ACBF37A}"/>
              </a:ext>
            </a:extLst>
          </p:cNvPr>
          <p:cNvSpPr txBox="1"/>
          <p:nvPr/>
        </p:nvSpPr>
        <p:spPr>
          <a:xfrm>
            <a:off x="9915531" y="2833991"/>
            <a:ext cx="1963640" cy="259098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lIns="91416" tIns="45708" rIns="91416" bIns="45708" rtlCol="0" anchor="ctr" anchorCtr="0">
            <a:noAutofit/>
          </a:bodyPr>
          <a:lstStyle/>
          <a:p>
            <a:pPr marL="0" marR="0" lvl="0" indent="0" algn="ctr" defTabSz="9135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lt"/>
                <a:cs typeface="+mn-lt"/>
              </a:rPr>
              <a:t>Automation Center</a:t>
            </a:r>
            <a:endParaRPr kumimoji="0" lang="en-US" sz="1799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020648-461B-DAB3-73C5-8356C5B07C9C}"/>
              </a:ext>
            </a:extLst>
          </p:cNvPr>
          <p:cNvSpPr txBox="1"/>
          <p:nvPr/>
        </p:nvSpPr>
        <p:spPr>
          <a:xfrm>
            <a:off x="5177173" y="3961409"/>
            <a:ext cx="1958198" cy="268786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 w="57150">
            <a:solidFill>
              <a:srgbClr val="FFFF00"/>
            </a:solidFill>
          </a:ln>
        </p:spPr>
        <p:txBody>
          <a:bodyPr wrap="square" lIns="91416" tIns="45708" rIns="91416" bIns="45708" rtlCol="0" anchor="ctr" anchorCtr="0">
            <a:noAutofit/>
          </a:bodyPr>
          <a:lstStyle/>
          <a:p>
            <a:pPr marL="0" marR="0" lvl="0" indent="0" algn="ctr" defTabSz="9135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lt"/>
                <a:cs typeface="+mn-lt"/>
              </a:rPr>
              <a:t>Now Assist for Agent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189D5BD-9806-8C9C-A9AD-0B95B6827922}"/>
              </a:ext>
            </a:extLst>
          </p:cNvPr>
          <p:cNvSpPr txBox="1"/>
          <p:nvPr/>
        </p:nvSpPr>
        <p:spPr>
          <a:xfrm>
            <a:off x="433297" y="6051041"/>
            <a:ext cx="1963640" cy="259098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accent6"/>
            </a:solidFill>
          </a:ln>
        </p:spPr>
        <p:txBody>
          <a:bodyPr wrap="square" lIns="91416" tIns="45708" rIns="91416" bIns="45708" rtlCol="0" anchor="ctr" anchorCtr="0">
            <a:noAutofit/>
          </a:bodyPr>
          <a:lstStyle/>
          <a:p>
            <a:pPr marL="0" marR="0" lvl="0" indent="0" algn="ctr" defTabSz="9135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lt"/>
                <a:cs typeface="+mn-lt"/>
              </a:rPr>
              <a:t>Automated Test Framework</a:t>
            </a:r>
            <a:endParaRPr kumimoji="0" lang="en-US" sz="1799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23F49D-CBCF-EEB6-006F-59F3BAA8AC34}"/>
              </a:ext>
            </a:extLst>
          </p:cNvPr>
          <p:cNvSpPr txBox="1"/>
          <p:nvPr/>
        </p:nvSpPr>
        <p:spPr>
          <a:xfrm>
            <a:off x="475533" y="2821181"/>
            <a:ext cx="2028361" cy="1366421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marL="171399" marR="0" lvl="0" indent="-171399" algn="l" defTabSz="45662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lt"/>
                <a:cs typeface="+mn-lt"/>
              </a:rPr>
              <a:t>Standardized knowledge management </a:t>
            </a:r>
          </a:p>
          <a:p>
            <a:pPr marL="171399" marR="0" lvl="0" indent="-171399" algn="l" defTabSz="45662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Prescribed usage of ServiceNow workflows</a:t>
            </a:r>
          </a:p>
          <a:p>
            <a:pPr marL="171399" marR="0" lvl="0" indent="-171399" algn="l" defTabSz="45662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Prescribed data volume and quality</a:t>
            </a:r>
            <a:endParaRPr kumimoji="0" lang="en-US" sz="1799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  <a:p>
            <a:pPr marL="0" marR="0" lvl="0" indent="0" algn="l" defTabSz="45662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  <a:p>
            <a:pPr marL="171399" marR="0" lvl="0" indent="-171399" algn="l" defTabSz="45662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0C657CB-4EA6-1A22-851C-0DAD07F066BD}"/>
              </a:ext>
            </a:extLst>
          </p:cNvPr>
          <p:cNvSpPr txBox="1"/>
          <p:nvPr/>
        </p:nvSpPr>
        <p:spPr>
          <a:xfrm>
            <a:off x="777431" y="2235076"/>
            <a:ext cx="1894643" cy="523084"/>
          </a:xfrm>
          <a:prstGeom prst="rect">
            <a:avLst/>
          </a:prstGeom>
          <a:noFill/>
          <a:ln w="38100"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wrap="square" lIns="91416" tIns="45708" rIns="91416" bIns="45708" anchor="t">
            <a:spAutoFit/>
          </a:bodyPr>
          <a:lstStyle/>
          <a:p>
            <a:pPr marL="0" marR="0" lvl="0" indent="0" algn="l" defTabSz="456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86ED78"/>
                </a:solidFill>
                <a:effectLst/>
                <a:uLnTx/>
                <a:uFillTx/>
                <a:latin typeface="Century Gothic" panose="020F0302020204030204"/>
                <a:ea typeface="Calibri Light" charset="0"/>
                <a:cs typeface="Arial"/>
              </a:rPr>
              <a:t>Stage 0</a:t>
            </a:r>
          </a:p>
          <a:p>
            <a:pPr marL="0" marR="0" lvl="0" indent="0" algn="l" defTabSz="456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Arial"/>
              </a:rPr>
              <a:t>Foundation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n-ea"/>
              <a:cs typeface="Arial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D796456-C406-692A-01F0-36B539D5E497}"/>
              </a:ext>
            </a:extLst>
          </p:cNvPr>
          <p:cNvSpPr txBox="1"/>
          <p:nvPr/>
        </p:nvSpPr>
        <p:spPr>
          <a:xfrm>
            <a:off x="436525" y="5436434"/>
            <a:ext cx="1963640" cy="259098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accent6"/>
            </a:solidFill>
          </a:ln>
        </p:spPr>
        <p:txBody>
          <a:bodyPr wrap="square" lIns="91416" tIns="45708" rIns="91416" bIns="45708" rtlCol="0" anchor="ctr" anchorCtr="0">
            <a:noAutofit/>
          </a:bodyPr>
          <a:lstStyle/>
          <a:p>
            <a:pPr marL="0" marR="0" lvl="0" indent="0" algn="ctr" defTabSz="9135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lt"/>
                <a:cs typeface="+mn-lt"/>
              </a:rPr>
              <a:t>Flow Designer, App Engine</a:t>
            </a:r>
            <a:endParaRPr kumimoji="0" lang="en-US" sz="1799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9A8C251-E1F0-D2AE-A6B3-1E1B087BEBD9}"/>
              </a:ext>
            </a:extLst>
          </p:cNvPr>
          <p:cNvSpPr txBox="1"/>
          <p:nvPr/>
        </p:nvSpPr>
        <p:spPr>
          <a:xfrm>
            <a:off x="441027" y="4710538"/>
            <a:ext cx="1963640" cy="263345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 w="38100">
            <a:solidFill>
              <a:schemeClr val="accent6"/>
            </a:solidFill>
          </a:ln>
        </p:spPr>
        <p:txBody>
          <a:bodyPr wrap="square" lIns="91416" tIns="45708" rIns="91416" bIns="45708" rtlCol="0" anchor="ctr" anchorCtr="0">
            <a:noAutofit/>
          </a:bodyPr>
          <a:lstStyle/>
          <a:p>
            <a:pPr marL="0" marR="0" lvl="0" indent="0" algn="ctr" defTabSz="9135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lt"/>
                <a:cs typeface="+mn-lt"/>
              </a:rPr>
              <a:t>Workspaces</a:t>
            </a:r>
            <a:endParaRPr kumimoji="0" lang="en-US" sz="1799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7907483-946D-4A32-3132-83676DB2C872}"/>
              </a:ext>
            </a:extLst>
          </p:cNvPr>
          <p:cNvSpPr txBox="1"/>
          <p:nvPr/>
        </p:nvSpPr>
        <p:spPr>
          <a:xfrm>
            <a:off x="435855" y="5016758"/>
            <a:ext cx="1963479" cy="370223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accent6"/>
            </a:solidFill>
          </a:ln>
        </p:spPr>
        <p:txBody>
          <a:bodyPr wrap="square" lIns="91416" tIns="45708" rIns="91416" bIns="45708" rtlCol="0" anchor="ctr" anchorCtr="0">
            <a:noAutofit/>
          </a:bodyPr>
          <a:lstStyle/>
          <a:p>
            <a:pPr marL="0" marR="0" lvl="0" indent="0" algn="ctr" defTabSz="9135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lt"/>
                <a:cs typeface="+mn-lt"/>
              </a:rPr>
              <a:t>Process Automation Designer</a:t>
            </a: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B10F621-361C-617A-5263-331E0DF2F544}"/>
              </a:ext>
            </a:extLst>
          </p:cNvPr>
          <p:cNvSpPr txBox="1"/>
          <p:nvPr/>
        </p:nvSpPr>
        <p:spPr>
          <a:xfrm>
            <a:off x="446209" y="4397782"/>
            <a:ext cx="1963640" cy="263345"/>
          </a:xfrm>
          <a:prstGeom prst="roundRect">
            <a:avLst/>
          </a:prstGeom>
          <a:solidFill>
            <a:srgbClr val="96D9FA"/>
          </a:solidFill>
          <a:ln w="38100">
            <a:solidFill>
              <a:schemeClr val="accent6"/>
            </a:solidFill>
          </a:ln>
        </p:spPr>
        <p:txBody>
          <a:bodyPr wrap="square" lIns="91416" tIns="45708" rIns="91416" bIns="45708" rtlCol="0" anchor="ctr" anchorCtr="0">
            <a:noAutofit/>
          </a:bodyPr>
          <a:lstStyle/>
          <a:p>
            <a:pPr marL="0" marR="0" lvl="0" indent="0" algn="ctr" defTabSz="9135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lt"/>
                <a:cs typeface="+mn-lt"/>
              </a:rPr>
              <a:t>Knowledge</a:t>
            </a: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Management</a:t>
            </a: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lt"/>
                <a:cs typeface="+mn-lt"/>
              </a:rPr>
              <a:t> 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48469795-4C5B-DFA5-4BAD-0C8C6185419E}"/>
              </a:ext>
            </a:extLst>
          </p:cNvPr>
          <p:cNvSpPr/>
          <p:nvPr/>
        </p:nvSpPr>
        <p:spPr>
          <a:xfrm>
            <a:off x="56707" y="1595225"/>
            <a:ext cx="847864" cy="847864"/>
          </a:xfrm>
          <a:prstGeom prst="ellipse">
            <a:avLst/>
          </a:prstGeom>
          <a:solidFill>
            <a:srgbClr val="032D42"/>
          </a:solidFill>
          <a:ln w="38100" cap="flat" cmpd="sng" algn="ctr">
            <a:solidFill>
              <a:srgbClr val="90CCD3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456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499300A-DC12-865D-58B2-645B95C8E133}"/>
              </a:ext>
            </a:extLst>
          </p:cNvPr>
          <p:cNvSpPr txBox="1"/>
          <p:nvPr/>
        </p:nvSpPr>
        <p:spPr>
          <a:xfrm>
            <a:off x="436525" y="5742654"/>
            <a:ext cx="1963640" cy="259098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accent6"/>
            </a:solidFill>
          </a:ln>
        </p:spPr>
        <p:txBody>
          <a:bodyPr wrap="square" lIns="91416" tIns="45708" rIns="91416" bIns="45708" rtlCol="0" anchor="ctr" anchorCtr="0">
            <a:noAutofit/>
          </a:bodyPr>
          <a:lstStyle/>
          <a:p>
            <a:pPr marL="0" marR="0" lvl="0" indent="0" algn="ctr" defTabSz="9135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lt"/>
                <a:cs typeface="+mn-lt"/>
              </a:rPr>
              <a:t>Integration Hub</a:t>
            </a:r>
            <a:endParaRPr kumimoji="0" lang="en-US" sz="1799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pic>
        <p:nvPicPr>
          <p:cNvPr id="99" name="Graphic 98">
            <a:extLst>
              <a:ext uri="{FF2B5EF4-FFF2-40B4-BE49-F238E27FC236}">
                <a16:creationId xmlns:a16="http://schemas.microsoft.com/office/drawing/2014/main" id="{F3899512-71D6-FA12-5364-A53226C05E9D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25860" y="1730506"/>
            <a:ext cx="505757" cy="505757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id="{ADDFCED0-6064-F229-AE48-8F6027B2E24E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338869" y="1651464"/>
            <a:ext cx="520567" cy="52056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1524FC6-7CC0-86D3-6E22-DEB348E156A2}"/>
              </a:ext>
            </a:extLst>
          </p:cNvPr>
          <p:cNvSpPr txBox="1"/>
          <p:nvPr/>
        </p:nvSpPr>
        <p:spPr>
          <a:xfrm>
            <a:off x="443663" y="4098281"/>
            <a:ext cx="1963640" cy="259098"/>
          </a:xfrm>
          <a:prstGeom prst="roundRect">
            <a:avLst/>
          </a:prstGeom>
          <a:solidFill>
            <a:schemeClr val="tx2">
              <a:lumMod val="25000"/>
              <a:lumOff val="75000"/>
            </a:schemeClr>
          </a:solidFill>
          <a:ln w="38100">
            <a:solidFill>
              <a:schemeClr val="accent6"/>
            </a:solidFill>
          </a:ln>
        </p:spPr>
        <p:txBody>
          <a:bodyPr wrap="square" lIns="91416" tIns="45708" rIns="91416" bIns="45708" rtlCol="0" anchor="ctr" anchorCtr="0">
            <a:noAutofit/>
          </a:bodyPr>
          <a:lstStyle/>
          <a:p>
            <a:pPr marL="0" marR="0" lvl="0" indent="0" algn="ctr" defTabSz="9135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lt"/>
                <a:cs typeface="+mn-lt"/>
              </a:rPr>
              <a:t>Portal (Emp Ctr or Svc </a:t>
            </a:r>
            <a:r>
              <a:rPr kumimoji="0" lang="en-US" sz="10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lt"/>
                <a:cs typeface="+mn-lt"/>
              </a:rPr>
              <a:t>Prtl</a:t>
            </a: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lt"/>
                <a:cs typeface="+mn-lt"/>
              </a:rPr>
              <a:t>)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175B3A5-F285-815F-B7FD-856FB496D6FB}"/>
              </a:ext>
            </a:extLst>
          </p:cNvPr>
          <p:cNvSpPr/>
          <p:nvPr/>
        </p:nvSpPr>
        <p:spPr>
          <a:xfrm>
            <a:off x="10021246" y="4917288"/>
            <a:ext cx="1817441" cy="132227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6" tIns="45708" rIns="91416" bIns="45708" rtlCol="0" anchor="ctr"/>
          <a:lstStyle/>
          <a:p>
            <a:pPr marL="0" marR="0" lvl="0" indent="0" algn="l" defTabSz="45704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lt"/>
                <a:cs typeface="+mn-lt"/>
              </a:rPr>
              <a:t>Personas benefitted</a:t>
            </a: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n-lt"/>
              <a:cs typeface="+mn-lt"/>
            </a:endParaRPr>
          </a:p>
          <a:p>
            <a:pPr marL="0" marR="0" lvl="0" indent="0" algn="l" defTabSz="45704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32D42">
                    <a:lumMod val="25000"/>
                    <a:lumOff val="75000"/>
                  </a:srgbClr>
                </a:solidFill>
                <a:effectLst/>
                <a:uLnTx/>
                <a:uFillTx/>
                <a:latin typeface="Century Gothic" panose="020F0302020204030204"/>
                <a:ea typeface="+mn-lt"/>
                <a:cs typeface="+mn-lt"/>
              </a:rPr>
              <a:t>Employee/Customer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32D42">
                  <a:lumMod val="25000"/>
                  <a:lumOff val="75000"/>
                </a:srgbClr>
              </a:solidFill>
              <a:effectLst/>
              <a:uLnTx/>
              <a:uFillTx/>
              <a:latin typeface="Century Gothic" panose="020F0302020204030204"/>
              <a:ea typeface="+mn-lt"/>
              <a:cs typeface="+mn-lt"/>
            </a:endParaRPr>
          </a:p>
          <a:p>
            <a:pPr marL="0" marR="0" lvl="0" indent="0" algn="l" defTabSz="45704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24C2CE">
                    <a:lumMod val="75000"/>
                  </a:srgbClr>
                </a:solidFill>
                <a:effectLst/>
                <a:uLnTx/>
                <a:uFillTx/>
                <a:latin typeface="Century Gothic" panose="020F0302020204030204"/>
                <a:ea typeface="+mn-lt"/>
                <a:cs typeface="+mn-lt"/>
              </a:rPr>
              <a:t>Agent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B919B"/>
              </a:solidFill>
              <a:effectLst/>
              <a:uLnTx/>
              <a:uFillTx/>
              <a:latin typeface="Century Gothic" panose="020F0302020204030204"/>
              <a:ea typeface="+mn-lt"/>
              <a:cs typeface="+mn-lt"/>
            </a:endParaRPr>
          </a:p>
          <a:p>
            <a:pPr marL="0" marR="0" lvl="0" indent="0" algn="l" defTabSz="45704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9156">
                    <a:lumMod val="40000"/>
                    <a:lumOff val="60000"/>
                  </a:srgbClr>
                </a:solidFill>
                <a:effectLst/>
                <a:uLnTx/>
                <a:uFillTx/>
                <a:latin typeface="Century Gothic" panose="020F0302020204030204"/>
                <a:ea typeface="+mn-lt"/>
                <a:cs typeface="+mn-lt"/>
              </a:rPr>
              <a:t>Process Owner/Admin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6DFFC4"/>
              </a:solidFill>
              <a:effectLst/>
              <a:uLnTx/>
              <a:uFillTx/>
              <a:latin typeface="Century Gothic" panose="020F0302020204030204"/>
              <a:ea typeface="+mn-lt"/>
              <a:cs typeface="+mn-lt"/>
            </a:endParaRPr>
          </a:p>
          <a:p>
            <a:pPr marL="0" marR="0" lvl="0" indent="0" algn="l" defTabSz="45704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DE1D">
                    <a:lumMod val="40000"/>
                    <a:lumOff val="60000"/>
                  </a:srgbClr>
                </a:solidFill>
                <a:effectLst/>
                <a:uLnTx/>
                <a:uFillTx/>
                <a:latin typeface="Century Gothic" panose="020F0302020204030204"/>
                <a:ea typeface="+mn-lt"/>
                <a:cs typeface="+mn-lt"/>
              </a:rPr>
              <a:t>Developer/Product Manager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FFDE1D">
                  <a:lumMod val="40000"/>
                  <a:lumOff val="60000"/>
                </a:srgbClr>
              </a:solidFill>
              <a:effectLst/>
              <a:uLnTx/>
              <a:uFillTx/>
              <a:latin typeface="Century Gothic" panose="020F0302020204030204"/>
              <a:ea typeface="+mn-lt"/>
              <a:cs typeface="+mn-lt"/>
            </a:endParaRPr>
          </a:p>
          <a:p>
            <a:pPr marL="0" marR="0" lvl="0" indent="0" algn="l" defTabSz="45704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C7786"/>
                </a:solidFill>
                <a:effectLst/>
                <a:uLnTx/>
                <a:uFillTx/>
                <a:latin typeface="Century Gothic" panose="020F0302020204030204"/>
                <a:ea typeface="+mn-lt"/>
                <a:cs typeface="+mn-lt"/>
              </a:rPr>
              <a:t>Multiple personas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FC7786"/>
              </a:solidFill>
              <a:effectLst/>
              <a:uLnTx/>
              <a:uFillTx/>
              <a:latin typeface="Century Gothic" panose="020F0302020204030204"/>
              <a:ea typeface="+mn-lt"/>
              <a:cs typeface="+mn-lt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1B921F1-D71F-71A6-E106-5548CCBD57EC}"/>
              </a:ext>
            </a:extLst>
          </p:cNvPr>
          <p:cNvSpPr txBox="1"/>
          <p:nvPr/>
        </p:nvSpPr>
        <p:spPr>
          <a:xfrm>
            <a:off x="7518942" y="4662091"/>
            <a:ext cx="1963640" cy="259098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lIns="91416" tIns="45708" rIns="91416" bIns="45708" rtlCol="0" anchor="ctr" anchorCtr="0">
            <a:noAutofit/>
          </a:bodyPr>
          <a:lstStyle/>
          <a:p>
            <a:pPr marL="0" marR="0" lvl="0" indent="0" algn="ctr" defTabSz="9135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lt"/>
                <a:cs typeface="+mn-lt"/>
              </a:rPr>
              <a:t>Workforce Optimization</a:t>
            </a:r>
            <a:endParaRPr kumimoji="0" lang="en-US" sz="1799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A6CC1AFC-62C8-7D36-055B-0A858EDDFBBE}"/>
              </a:ext>
            </a:extLst>
          </p:cNvPr>
          <p:cNvGrpSpPr/>
          <p:nvPr/>
        </p:nvGrpSpPr>
        <p:grpSpPr>
          <a:xfrm>
            <a:off x="5103185" y="5746975"/>
            <a:ext cx="2151520" cy="769441"/>
            <a:chOff x="5101597" y="5473924"/>
            <a:chExt cx="2151520" cy="769441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22AE8BC-4861-5F6A-BB4D-2946BD658C40}"/>
                </a:ext>
              </a:extLst>
            </p:cNvPr>
            <p:cNvSpPr txBox="1"/>
            <p:nvPr/>
          </p:nvSpPr>
          <p:spPr>
            <a:xfrm>
              <a:off x="5101597" y="5473924"/>
              <a:ext cx="2151520" cy="769441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txBody>
            <a:bodyPr wrap="square" lIns="0" tIns="0" rIns="0" bIns="0" rtlCol="0" anchor="t">
              <a:spAutoFit/>
            </a:bodyPr>
            <a:lstStyle/>
            <a:p>
              <a:pPr marL="365760" marR="0" lvl="0" indent="0" algn="l" defTabSz="456629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FFFFFF"/>
                </a:buClr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entury Gothic" panose="020F0302020204030204"/>
                  <a:ea typeface="+mn-lt"/>
                  <a:cs typeface="+mn-lt"/>
                </a:rPr>
                <a:t>You may choose to fast track Now Assist to realize the </a:t>
              </a:r>
              <a:b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entury Gothic" panose="020F0302020204030204"/>
                  <a:ea typeface="+mn-lt"/>
                  <a:cs typeface="+mn-lt"/>
                </a:rPr>
              </a:b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entury Gothic" panose="020F0302020204030204"/>
                  <a:ea typeface="+mn-lt"/>
                  <a:cs typeface="+mn-lt"/>
                </a:rPr>
                <a:t>quick-start GenAI capabilities.</a:t>
              </a:r>
            </a:p>
            <a:p>
              <a:pPr marL="365760" marR="0" lvl="0" indent="0" algn="l" defTabSz="456629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FFFFFF"/>
                </a:buClr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entury Gothic" panose="020F0302020204030204"/>
                  <a:ea typeface="+mn-lt"/>
                  <a:cs typeface="+mn-lt"/>
                </a:rPr>
                <a:t>This readiness assessment may help you to decide.</a:t>
              </a:r>
              <a:endPara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grpSp>
          <p:nvGrpSpPr>
            <p:cNvPr id="60" name="Graphic 347">
              <a:extLst>
                <a:ext uri="{FF2B5EF4-FFF2-40B4-BE49-F238E27FC236}">
                  <a16:creationId xmlns:a16="http://schemas.microsoft.com/office/drawing/2014/main" id="{74563F88-00F8-5BD8-D237-AD7FAEC34DE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134079" y="5741167"/>
              <a:ext cx="289718" cy="328941"/>
              <a:chOff x="-4135938" y="3429252"/>
              <a:chExt cx="479713" cy="544656"/>
            </a:xfrm>
            <a:solidFill>
              <a:schemeClr val="tx1"/>
            </a:solidFill>
          </p:grpSpPr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05ADD8A6-D8B9-3964-ED40-F94CAC3F7B9F}"/>
                  </a:ext>
                </a:extLst>
              </p:cNvPr>
              <p:cNvSpPr/>
              <p:nvPr/>
            </p:nvSpPr>
            <p:spPr>
              <a:xfrm>
                <a:off x="-4013843" y="3532285"/>
                <a:ext cx="233795" cy="233794"/>
              </a:xfrm>
              <a:custGeom>
                <a:avLst/>
                <a:gdLst>
                  <a:gd name="connsiteX0" fmla="*/ 233796 w 233795"/>
                  <a:gd name="connsiteY0" fmla="*/ 116898 h 233795"/>
                  <a:gd name="connsiteX1" fmla="*/ 116898 w 233795"/>
                  <a:gd name="connsiteY1" fmla="*/ 233796 h 233795"/>
                  <a:gd name="connsiteX2" fmla="*/ 0 w 233795"/>
                  <a:gd name="connsiteY2" fmla="*/ 116898 h 233795"/>
                  <a:gd name="connsiteX3" fmla="*/ 116898 w 233795"/>
                  <a:gd name="connsiteY3" fmla="*/ 0 h 233795"/>
                  <a:gd name="connsiteX4" fmla="*/ 233796 w 233795"/>
                  <a:gd name="connsiteY4" fmla="*/ 116898 h 2337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3795" h="233795">
                    <a:moveTo>
                      <a:pt x="233796" y="116898"/>
                    </a:moveTo>
                    <a:cubicBezTo>
                      <a:pt x="233796" y="181459"/>
                      <a:pt x="181459" y="233796"/>
                      <a:pt x="116898" y="233796"/>
                    </a:cubicBezTo>
                    <a:cubicBezTo>
                      <a:pt x="52337" y="233796"/>
                      <a:pt x="0" y="181459"/>
                      <a:pt x="0" y="116898"/>
                    </a:cubicBezTo>
                    <a:cubicBezTo>
                      <a:pt x="0" y="52337"/>
                      <a:pt x="52337" y="0"/>
                      <a:pt x="116898" y="0"/>
                    </a:cubicBezTo>
                    <a:cubicBezTo>
                      <a:pt x="181459" y="0"/>
                      <a:pt x="233796" y="52337"/>
                      <a:pt x="233796" y="116898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45704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endParaRPr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C4507B3A-DF13-FD79-81A3-8533A7F0A9ED}"/>
                  </a:ext>
                </a:extLst>
              </p:cNvPr>
              <p:cNvSpPr/>
              <p:nvPr/>
            </p:nvSpPr>
            <p:spPr>
              <a:xfrm>
                <a:off x="-4135938" y="3429252"/>
                <a:ext cx="479713" cy="544656"/>
              </a:xfrm>
              <a:custGeom>
                <a:avLst/>
                <a:gdLst>
                  <a:gd name="connsiteX0" fmla="*/ 471055 w 479713"/>
                  <a:gd name="connsiteY0" fmla="*/ 432955 h 544656"/>
                  <a:gd name="connsiteX1" fmla="*/ 400050 w 479713"/>
                  <a:gd name="connsiteY1" fmla="*/ 369743 h 544656"/>
                  <a:gd name="connsiteX2" fmla="*/ 408709 w 479713"/>
                  <a:gd name="connsiteY2" fmla="*/ 322118 h 544656"/>
                  <a:gd name="connsiteX3" fmla="*/ 411307 w 479713"/>
                  <a:gd name="connsiteY3" fmla="*/ 290945 h 544656"/>
                  <a:gd name="connsiteX4" fmla="*/ 430357 w 479713"/>
                  <a:gd name="connsiteY4" fmla="*/ 268432 h 544656"/>
                  <a:gd name="connsiteX5" fmla="*/ 459798 w 479713"/>
                  <a:gd name="connsiteY5" fmla="*/ 219941 h 544656"/>
                  <a:gd name="connsiteX6" fmla="*/ 430357 w 479713"/>
                  <a:gd name="connsiteY6" fmla="*/ 171450 h 544656"/>
                  <a:gd name="connsiteX7" fmla="*/ 411307 w 479713"/>
                  <a:gd name="connsiteY7" fmla="*/ 148936 h 544656"/>
                  <a:gd name="connsiteX8" fmla="*/ 408709 w 479713"/>
                  <a:gd name="connsiteY8" fmla="*/ 117763 h 544656"/>
                  <a:gd name="connsiteX9" fmla="*/ 395720 w 479713"/>
                  <a:gd name="connsiteY9" fmla="*/ 64077 h 544656"/>
                  <a:gd name="connsiteX10" fmla="*/ 342034 w 479713"/>
                  <a:gd name="connsiteY10" fmla="*/ 51089 h 544656"/>
                  <a:gd name="connsiteX11" fmla="*/ 310861 w 479713"/>
                  <a:gd name="connsiteY11" fmla="*/ 48491 h 544656"/>
                  <a:gd name="connsiteX12" fmla="*/ 288348 w 479713"/>
                  <a:gd name="connsiteY12" fmla="*/ 29441 h 544656"/>
                  <a:gd name="connsiteX13" fmla="*/ 239857 w 479713"/>
                  <a:gd name="connsiteY13" fmla="*/ 0 h 544656"/>
                  <a:gd name="connsiteX14" fmla="*/ 191366 w 479713"/>
                  <a:gd name="connsiteY14" fmla="*/ 29441 h 544656"/>
                  <a:gd name="connsiteX15" fmla="*/ 168852 w 479713"/>
                  <a:gd name="connsiteY15" fmla="*/ 48491 h 544656"/>
                  <a:gd name="connsiteX16" fmla="*/ 137680 w 479713"/>
                  <a:gd name="connsiteY16" fmla="*/ 51089 h 544656"/>
                  <a:gd name="connsiteX17" fmla="*/ 83993 w 479713"/>
                  <a:gd name="connsiteY17" fmla="*/ 64077 h 544656"/>
                  <a:gd name="connsiteX18" fmla="*/ 71005 w 479713"/>
                  <a:gd name="connsiteY18" fmla="*/ 117763 h 544656"/>
                  <a:gd name="connsiteX19" fmla="*/ 68407 w 479713"/>
                  <a:gd name="connsiteY19" fmla="*/ 148936 h 544656"/>
                  <a:gd name="connsiteX20" fmla="*/ 49357 w 479713"/>
                  <a:gd name="connsiteY20" fmla="*/ 171450 h 544656"/>
                  <a:gd name="connsiteX21" fmla="*/ 19916 w 479713"/>
                  <a:gd name="connsiteY21" fmla="*/ 219941 h 544656"/>
                  <a:gd name="connsiteX22" fmla="*/ 49357 w 479713"/>
                  <a:gd name="connsiteY22" fmla="*/ 268432 h 544656"/>
                  <a:gd name="connsiteX23" fmla="*/ 68407 w 479713"/>
                  <a:gd name="connsiteY23" fmla="*/ 290945 h 544656"/>
                  <a:gd name="connsiteX24" fmla="*/ 71005 w 479713"/>
                  <a:gd name="connsiteY24" fmla="*/ 322118 h 544656"/>
                  <a:gd name="connsiteX25" fmla="*/ 79664 w 479713"/>
                  <a:gd name="connsiteY25" fmla="*/ 369743 h 544656"/>
                  <a:gd name="connsiteX26" fmla="*/ 8659 w 479713"/>
                  <a:gd name="connsiteY26" fmla="*/ 432955 h 544656"/>
                  <a:gd name="connsiteX27" fmla="*/ 0 w 479713"/>
                  <a:gd name="connsiteY27" fmla="*/ 445077 h 544656"/>
                  <a:gd name="connsiteX28" fmla="*/ 8659 w 479713"/>
                  <a:gd name="connsiteY28" fmla="*/ 457200 h 544656"/>
                  <a:gd name="connsiteX29" fmla="*/ 71005 w 479713"/>
                  <a:gd name="connsiteY29" fmla="*/ 477982 h 544656"/>
                  <a:gd name="connsiteX30" fmla="*/ 86591 w 479713"/>
                  <a:gd name="connsiteY30" fmla="*/ 535132 h 544656"/>
                  <a:gd name="connsiteX31" fmla="*/ 93518 w 479713"/>
                  <a:gd name="connsiteY31" fmla="*/ 543791 h 544656"/>
                  <a:gd name="connsiteX32" fmla="*/ 98714 w 479713"/>
                  <a:gd name="connsiteY32" fmla="*/ 544657 h 544656"/>
                  <a:gd name="connsiteX33" fmla="*/ 104775 w 479713"/>
                  <a:gd name="connsiteY33" fmla="*/ 542925 h 544656"/>
                  <a:gd name="connsiteX34" fmla="*/ 211282 w 479713"/>
                  <a:gd name="connsiteY34" fmla="*/ 429491 h 544656"/>
                  <a:gd name="connsiteX35" fmla="*/ 239857 w 479713"/>
                  <a:gd name="connsiteY35" fmla="*/ 439882 h 544656"/>
                  <a:gd name="connsiteX36" fmla="*/ 268432 w 479713"/>
                  <a:gd name="connsiteY36" fmla="*/ 429491 h 544656"/>
                  <a:gd name="connsiteX37" fmla="*/ 374939 w 479713"/>
                  <a:gd name="connsiteY37" fmla="*/ 542925 h 544656"/>
                  <a:gd name="connsiteX38" fmla="*/ 381000 w 479713"/>
                  <a:gd name="connsiteY38" fmla="*/ 544657 h 544656"/>
                  <a:gd name="connsiteX39" fmla="*/ 386196 w 479713"/>
                  <a:gd name="connsiteY39" fmla="*/ 543791 h 544656"/>
                  <a:gd name="connsiteX40" fmla="*/ 393123 w 479713"/>
                  <a:gd name="connsiteY40" fmla="*/ 535132 h 544656"/>
                  <a:gd name="connsiteX41" fmla="*/ 408709 w 479713"/>
                  <a:gd name="connsiteY41" fmla="*/ 477982 h 544656"/>
                  <a:gd name="connsiteX42" fmla="*/ 471055 w 479713"/>
                  <a:gd name="connsiteY42" fmla="*/ 457200 h 544656"/>
                  <a:gd name="connsiteX43" fmla="*/ 479714 w 479713"/>
                  <a:gd name="connsiteY43" fmla="*/ 445077 h 544656"/>
                  <a:gd name="connsiteX44" fmla="*/ 471055 w 479713"/>
                  <a:gd name="connsiteY44" fmla="*/ 432955 h 544656"/>
                  <a:gd name="connsiteX45" fmla="*/ 106507 w 479713"/>
                  <a:gd name="connsiteY45" fmla="*/ 511752 h 544656"/>
                  <a:gd name="connsiteX46" fmla="*/ 93518 w 479713"/>
                  <a:gd name="connsiteY46" fmla="*/ 464993 h 544656"/>
                  <a:gd name="connsiteX47" fmla="*/ 84859 w 479713"/>
                  <a:gd name="connsiteY47" fmla="*/ 456334 h 544656"/>
                  <a:gd name="connsiteX48" fmla="*/ 43295 w 479713"/>
                  <a:gd name="connsiteY48" fmla="*/ 442479 h 544656"/>
                  <a:gd name="connsiteX49" fmla="*/ 97848 w 479713"/>
                  <a:gd name="connsiteY49" fmla="*/ 386195 h 544656"/>
                  <a:gd name="connsiteX50" fmla="*/ 135948 w 479713"/>
                  <a:gd name="connsiteY50" fmla="*/ 389659 h 544656"/>
                  <a:gd name="connsiteX51" fmla="*/ 167121 w 479713"/>
                  <a:gd name="connsiteY51" fmla="*/ 392257 h 544656"/>
                  <a:gd name="connsiteX52" fmla="*/ 189634 w 479713"/>
                  <a:gd name="connsiteY52" fmla="*/ 411307 h 544656"/>
                  <a:gd name="connsiteX53" fmla="*/ 189634 w 479713"/>
                  <a:gd name="connsiteY53" fmla="*/ 411307 h 544656"/>
                  <a:gd name="connsiteX54" fmla="*/ 106507 w 479713"/>
                  <a:gd name="connsiteY54" fmla="*/ 511752 h 544656"/>
                  <a:gd name="connsiteX55" fmla="*/ 209550 w 479713"/>
                  <a:gd name="connsiteY55" fmla="*/ 393123 h 544656"/>
                  <a:gd name="connsiteX56" fmla="*/ 178377 w 479713"/>
                  <a:gd name="connsiteY56" fmla="*/ 368011 h 544656"/>
                  <a:gd name="connsiteX57" fmla="*/ 146339 w 479713"/>
                  <a:gd name="connsiteY57" fmla="*/ 362816 h 544656"/>
                  <a:gd name="connsiteX58" fmla="*/ 136814 w 479713"/>
                  <a:gd name="connsiteY58" fmla="*/ 362816 h 544656"/>
                  <a:gd name="connsiteX59" fmla="*/ 101311 w 479713"/>
                  <a:gd name="connsiteY59" fmla="*/ 357620 h 544656"/>
                  <a:gd name="connsiteX60" fmla="*/ 96116 w 479713"/>
                  <a:gd name="connsiteY60" fmla="*/ 322118 h 544656"/>
                  <a:gd name="connsiteX61" fmla="*/ 91786 w 479713"/>
                  <a:gd name="connsiteY61" fmla="*/ 280555 h 544656"/>
                  <a:gd name="connsiteX62" fmla="*/ 66675 w 479713"/>
                  <a:gd name="connsiteY62" fmla="*/ 249382 h 544656"/>
                  <a:gd name="connsiteX63" fmla="*/ 45027 w 479713"/>
                  <a:gd name="connsiteY63" fmla="*/ 219075 h 544656"/>
                  <a:gd name="connsiteX64" fmla="*/ 66675 w 479713"/>
                  <a:gd name="connsiteY64" fmla="*/ 188768 h 544656"/>
                  <a:gd name="connsiteX65" fmla="*/ 91786 w 479713"/>
                  <a:gd name="connsiteY65" fmla="*/ 157595 h 544656"/>
                  <a:gd name="connsiteX66" fmla="*/ 96116 w 479713"/>
                  <a:gd name="connsiteY66" fmla="*/ 116032 h 544656"/>
                  <a:gd name="connsiteX67" fmla="*/ 101311 w 479713"/>
                  <a:gd name="connsiteY67" fmla="*/ 80529 h 544656"/>
                  <a:gd name="connsiteX68" fmla="*/ 136814 w 479713"/>
                  <a:gd name="connsiteY68" fmla="*/ 75334 h 544656"/>
                  <a:gd name="connsiteX69" fmla="*/ 178377 w 479713"/>
                  <a:gd name="connsiteY69" fmla="*/ 71004 h 544656"/>
                  <a:gd name="connsiteX70" fmla="*/ 209550 w 479713"/>
                  <a:gd name="connsiteY70" fmla="*/ 45893 h 544656"/>
                  <a:gd name="connsiteX71" fmla="*/ 239857 w 479713"/>
                  <a:gd name="connsiteY71" fmla="*/ 24245 h 544656"/>
                  <a:gd name="connsiteX72" fmla="*/ 270164 w 479713"/>
                  <a:gd name="connsiteY72" fmla="*/ 45893 h 544656"/>
                  <a:gd name="connsiteX73" fmla="*/ 301336 w 479713"/>
                  <a:gd name="connsiteY73" fmla="*/ 71004 h 544656"/>
                  <a:gd name="connsiteX74" fmla="*/ 342900 w 479713"/>
                  <a:gd name="connsiteY74" fmla="*/ 75334 h 544656"/>
                  <a:gd name="connsiteX75" fmla="*/ 378402 w 479713"/>
                  <a:gd name="connsiteY75" fmla="*/ 80529 h 544656"/>
                  <a:gd name="connsiteX76" fmla="*/ 383598 w 479713"/>
                  <a:gd name="connsiteY76" fmla="*/ 116032 h 544656"/>
                  <a:gd name="connsiteX77" fmla="*/ 387927 w 479713"/>
                  <a:gd name="connsiteY77" fmla="*/ 157595 h 544656"/>
                  <a:gd name="connsiteX78" fmla="*/ 413039 w 479713"/>
                  <a:gd name="connsiteY78" fmla="*/ 188768 h 544656"/>
                  <a:gd name="connsiteX79" fmla="*/ 434686 w 479713"/>
                  <a:gd name="connsiteY79" fmla="*/ 219075 h 544656"/>
                  <a:gd name="connsiteX80" fmla="*/ 413039 w 479713"/>
                  <a:gd name="connsiteY80" fmla="*/ 249382 h 544656"/>
                  <a:gd name="connsiteX81" fmla="*/ 387927 w 479713"/>
                  <a:gd name="connsiteY81" fmla="*/ 280555 h 544656"/>
                  <a:gd name="connsiteX82" fmla="*/ 383598 w 479713"/>
                  <a:gd name="connsiteY82" fmla="*/ 322118 h 544656"/>
                  <a:gd name="connsiteX83" fmla="*/ 378402 w 479713"/>
                  <a:gd name="connsiteY83" fmla="*/ 357620 h 544656"/>
                  <a:gd name="connsiteX84" fmla="*/ 342900 w 479713"/>
                  <a:gd name="connsiteY84" fmla="*/ 362816 h 544656"/>
                  <a:gd name="connsiteX85" fmla="*/ 301336 w 479713"/>
                  <a:gd name="connsiteY85" fmla="*/ 367145 h 544656"/>
                  <a:gd name="connsiteX86" fmla="*/ 270164 w 479713"/>
                  <a:gd name="connsiteY86" fmla="*/ 392257 h 544656"/>
                  <a:gd name="connsiteX87" fmla="*/ 239857 w 479713"/>
                  <a:gd name="connsiteY87" fmla="*/ 413904 h 544656"/>
                  <a:gd name="connsiteX88" fmla="*/ 209550 w 479713"/>
                  <a:gd name="connsiteY88" fmla="*/ 393123 h 544656"/>
                  <a:gd name="connsiteX89" fmla="*/ 393123 w 479713"/>
                  <a:gd name="connsiteY89" fmla="*/ 456334 h 544656"/>
                  <a:gd name="connsiteX90" fmla="*/ 384464 w 479713"/>
                  <a:gd name="connsiteY90" fmla="*/ 464993 h 544656"/>
                  <a:gd name="connsiteX91" fmla="*/ 371475 w 479713"/>
                  <a:gd name="connsiteY91" fmla="*/ 511752 h 544656"/>
                  <a:gd name="connsiteX92" fmla="*/ 287482 w 479713"/>
                  <a:gd name="connsiteY92" fmla="*/ 411307 h 544656"/>
                  <a:gd name="connsiteX93" fmla="*/ 287482 w 479713"/>
                  <a:gd name="connsiteY93" fmla="*/ 411307 h 544656"/>
                  <a:gd name="connsiteX94" fmla="*/ 309996 w 479713"/>
                  <a:gd name="connsiteY94" fmla="*/ 392257 h 544656"/>
                  <a:gd name="connsiteX95" fmla="*/ 341168 w 479713"/>
                  <a:gd name="connsiteY95" fmla="*/ 389659 h 544656"/>
                  <a:gd name="connsiteX96" fmla="*/ 379268 w 479713"/>
                  <a:gd name="connsiteY96" fmla="*/ 386195 h 544656"/>
                  <a:gd name="connsiteX97" fmla="*/ 433821 w 479713"/>
                  <a:gd name="connsiteY97" fmla="*/ 442479 h 544656"/>
                  <a:gd name="connsiteX98" fmla="*/ 393123 w 479713"/>
                  <a:gd name="connsiteY98" fmla="*/ 456334 h 544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</a:cxnLst>
                <a:rect l="l" t="t" r="r" b="b"/>
                <a:pathLst>
                  <a:path w="479713" h="544656">
                    <a:moveTo>
                      <a:pt x="471055" y="432955"/>
                    </a:moveTo>
                    <a:cubicBezTo>
                      <a:pt x="470189" y="432955"/>
                      <a:pt x="427759" y="415636"/>
                      <a:pt x="400050" y="369743"/>
                    </a:cubicBezTo>
                    <a:cubicBezTo>
                      <a:pt x="408709" y="355888"/>
                      <a:pt x="408709" y="337705"/>
                      <a:pt x="408709" y="322118"/>
                    </a:cubicBezTo>
                    <a:cubicBezTo>
                      <a:pt x="408709" y="310861"/>
                      <a:pt x="408709" y="298739"/>
                      <a:pt x="411307" y="290945"/>
                    </a:cubicBezTo>
                    <a:cubicBezTo>
                      <a:pt x="413905" y="284018"/>
                      <a:pt x="422564" y="276225"/>
                      <a:pt x="430357" y="268432"/>
                    </a:cubicBezTo>
                    <a:cubicBezTo>
                      <a:pt x="444211" y="255443"/>
                      <a:pt x="459798" y="239857"/>
                      <a:pt x="459798" y="219941"/>
                    </a:cubicBezTo>
                    <a:cubicBezTo>
                      <a:pt x="459798" y="200025"/>
                      <a:pt x="444211" y="184439"/>
                      <a:pt x="430357" y="171450"/>
                    </a:cubicBezTo>
                    <a:cubicBezTo>
                      <a:pt x="422564" y="163657"/>
                      <a:pt x="413905" y="155864"/>
                      <a:pt x="411307" y="148936"/>
                    </a:cubicBezTo>
                    <a:cubicBezTo>
                      <a:pt x="407843" y="141143"/>
                      <a:pt x="408709" y="129886"/>
                      <a:pt x="408709" y="117763"/>
                    </a:cubicBezTo>
                    <a:cubicBezTo>
                      <a:pt x="408709" y="98714"/>
                      <a:pt x="409575" y="77932"/>
                      <a:pt x="395720" y="64077"/>
                    </a:cubicBezTo>
                    <a:cubicBezTo>
                      <a:pt x="381866" y="50223"/>
                      <a:pt x="360218" y="50223"/>
                      <a:pt x="342034" y="51089"/>
                    </a:cubicBezTo>
                    <a:cubicBezTo>
                      <a:pt x="330777" y="51089"/>
                      <a:pt x="318655" y="51089"/>
                      <a:pt x="310861" y="48491"/>
                    </a:cubicBezTo>
                    <a:cubicBezTo>
                      <a:pt x="303934" y="45893"/>
                      <a:pt x="296141" y="37234"/>
                      <a:pt x="288348" y="29441"/>
                    </a:cubicBezTo>
                    <a:cubicBezTo>
                      <a:pt x="275359" y="15586"/>
                      <a:pt x="259773" y="0"/>
                      <a:pt x="239857" y="0"/>
                    </a:cubicBezTo>
                    <a:cubicBezTo>
                      <a:pt x="219941" y="0"/>
                      <a:pt x="204355" y="15586"/>
                      <a:pt x="191366" y="29441"/>
                    </a:cubicBezTo>
                    <a:cubicBezTo>
                      <a:pt x="183573" y="37234"/>
                      <a:pt x="175780" y="45893"/>
                      <a:pt x="168852" y="48491"/>
                    </a:cubicBezTo>
                    <a:cubicBezTo>
                      <a:pt x="161059" y="51955"/>
                      <a:pt x="149802" y="51089"/>
                      <a:pt x="137680" y="51089"/>
                    </a:cubicBezTo>
                    <a:cubicBezTo>
                      <a:pt x="118630" y="51089"/>
                      <a:pt x="97848" y="50223"/>
                      <a:pt x="83993" y="64077"/>
                    </a:cubicBezTo>
                    <a:cubicBezTo>
                      <a:pt x="70139" y="77932"/>
                      <a:pt x="70139" y="99580"/>
                      <a:pt x="71005" y="117763"/>
                    </a:cubicBezTo>
                    <a:cubicBezTo>
                      <a:pt x="71005" y="129020"/>
                      <a:pt x="71005" y="141143"/>
                      <a:pt x="68407" y="148936"/>
                    </a:cubicBezTo>
                    <a:cubicBezTo>
                      <a:pt x="65809" y="155864"/>
                      <a:pt x="57150" y="163657"/>
                      <a:pt x="49357" y="171450"/>
                    </a:cubicBezTo>
                    <a:cubicBezTo>
                      <a:pt x="35502" y="184439"/>
                      <a:pt x="19916" y="200025"/>
                      <a:pt x="19916" y="219941"/>
                    </a:cubicBezTo>
                    <a:cubicBezTo>
                      <a:pt x="19916" y="239857"/>
                      <a:pt x="35502" y="255443"/>
                      <a:pt x="49357" y="268432"/>
                    </a:cubicBezTo>
                    <a:cubicBezTo>
                      <a:pt x="57150" y="276225"/>
                      <a:pt x="65809" y="284018"/>
                      <a:pt x="68407" y="290945"/>
                    </a:cubicBezTo>
                    <a:cubicBezTo>
                      <a:pt x="71870" y="298739"/>
                      <a:pt x="71005" y="309995"/>
                      <a:pt x="71005" y="322118"/>
                    </a:cubicBezTo>
                    <a:cubicBezTo>
                      <a:pt x="71005" y="338570"/>
                      <a:pt x="70139" y="356754"/>
                      <a:pt x="79664" y="369743"/>
                    </a:cubicBezTo>
                    <a:cubicBezTo>
                      <a:pt x="51955" y="414770"/>
                      <a:pt x="9525" y="432089"/>
                      <a:pt x="8659" y="432955"/>
                    </a:cubicBezTo>
                    <a:cubicBezTo>
                      <a:pt x="3464" y="434686"/>
                      <a:pt x="0" y="439882"/>
                      <a:pt x="0" y="445077"/>
                    </a:cubicBezTo>
                    <a:cubicBezTo>
                      <a:pt x="0" y="450273"/>
                      <a:pt x="3464" y="455468"/>
                      <a:pt x="8659" y="457200"/>
                    </a:cubicBezTo>
                    <a:lnTo>
                      <a:pt x="71005" y="477982"/>
                    </a:lnTo>
                    <a:lnTo>
                      <a:pt x="86591" y="535132"/>
                    </a:lnTo>
                    <a:cubicBezTo>
                      <a:pt x="87457" y="538595"/>
                      <a:pt x="90055" y="542059"/>
                      <a:pt x="93518" y="543791"/>
                    </a:cubicBezTo>
                    <a:cubicBezTo>
                      <a:pt x="95250" y="544657"/>
                      <a:pt x="96982" y="544657"/>
                      <a:pt x="98714" y="544657"/>
                    </a:cubicBezTo>
                    <a:cubicBezTo>
                      <a:pt x="100446" y="544657"/>
                      <a:pt x="102177" y="544657"/>
                      <a:pt x="104775" y="542925"/>
                    </a:cubicBezTo>
                    <a:cubicBezTo>
                      <a:pt x="107373" y="541193"/>
                      <a:pt x="172316" y="509154"/>
                      <a:pt x="211282" y="429491"/>
                    </a:cubicBezTo>
                    <a:cubicBezTo>
                      <a:pt x="219941" y="435552"/>
                      <a:pt x="228600" y="439882"/>
                      <a:pt x="239857" y="439882"/>
                    </a:cubicBezTo>
                    <a:cubicBezTo>
                      <a:pt x="251114" y="439882"/>
                      <a:pt x="259773" y="435552"/>
                      <a:pt x="268432" y="429491"/>
                    </a:cubicBezTo>
                    <a:cubicBezTo>
                      <a:pt x="307398" y="509154"/>
                      <a:pt x="371475" y="541193"/>
                      <a:pt x="374939" y="542925"/>
                    </a:cubicBezTo>
                    <a:cubicBezTo>
                      <a:pt x="376670" y="543791"/>
                      <a:pt x="378402" y="544657"/>
                      <a:pt x="381000" y="544657"/>
                    </a:cubicBezTo>
                    <a:cubicBezTo>
                      <a:pt x="382732" y="544657"/>
                      <a:pt x="384464" y="544657"/>
                      <a:pt x="386196" y="543791"/>
                    </a:cubicBezTo>
                    <a:cubicBezTo>
                      <a:pt x="389659" y="542059"/>
                      <a:pt x="392257" y="539461"/>
                      <a:pt x="393123" y="535132"/>
                    </a:cubicBezTo>
                    <a:lnTo>
                      <a:pt x="408709" y="477982"/>
                    </a:lnTo>
                    <a:lnTo>
                      <a:pt x="471055" y="457200"/>
                    </a:lnTo>
                    <a:cubicBezTo>
                      <a:pt x="476250" y="455468"/>
                      <a:pt x="479714" y="450273"/>
                      <a:pt x="479714" y="445077"/>
                    </a:cubicBezTo>
                    <a:cubicBezTo>
                      <a:pt x="479714" y="439882"/>
                      <a:pt x="476250" y="435552"/>
                      <a:pt x="471055" y="432955"/>
                    </a:cubicBezTo>
                    <a:close/>
                    <a:moveTo>
                      <a:pt x="106507" y="511752"/>
                    </a:moveTo>
                    <a:lnTo>
                      <a:pt x="93518" y="464993"/>
                    </a:lnTo>
                    <a:cubicBezTo>
                      <a:pt x="92652" y="460663"/>
                      <a:pt x="89189" y="457200"/>
                      <a:pt x="84859" y="456334"/>
                    </a:cubicBezTo>
                    <a:lnTo>
                      <a:pt x="43295" y="442479"/>
                    </a:lnTo>
                    <a:cubicBezTo>
                      <a:pt x="59748" y="431223"/>
                      <a:pt x="81396" y="413038"/>
                      <a:pt x="97848" y="386195"/>
                    </a:cubicBezTo>
                    <a:cubicBezTo>
                      <a:pt x="109970" y="390525"/>
                      <a:pt x="122959" y="389659"/>
                      <a:pt x="135948" y="389659"/>
                    </a:cubicBezTo>
                    <a:cubicBezTo>
                      <a:pt x="147205" y="389659"/>
                      <a:pt x="159327" y="389659"/>
                      <a:pt x="167121" y="392257"/>
                    </a:cubicBezTo>
                    <a:cubicBezTo>
                      <a:pt x="174048" y="394854"/>
                      <a:pt x="181841" y="403513"/>
                      <a:pt x="189634" y="411307"/>
                    </a:cubicBezTo>
                    <a:cubicBezTo>
                      <a:pt x="189634" y="411307"/>
                      <a:pt x="189634" y="411307"/>
                      <a:pt x="189634" y="411307"/>
                    </a:cubicBezTo>
                    <a:cubicBezTo>
                      <a:pt x="166255" y="466725"/>
                      <a:pt x="127289" y="497898"/>
                      <a:pt x="106507" y="511752"/>
                    </a:cubicBezTo>
                    <a:close/>
                    <a:moveTo>
                      <a:pt x="209550" y="393123"/>
                    </a:moveTo>
                    <a:cubicBezTo>
                      <a:pt x="200025" y="383598"/>
                      <a:pt x="190500" y="373207"/>
                      <a:pt x="178377" y="368011"/>
                    </a:cubicBezTo>
                    <a:cubicBezTo>
                      <a:pt x="168852" y="363682"/>
                      <a:pt x="157595" y="362816"/>
                      <a:pt x="146339" y="362816"/>
                    </a:cubicBezTo>
                    <a:cubicBezTo>
                      <a:pt x="142875" y="362816"/>
                      <a:pt x="140277" y="362816"/>
                      <a:pt x="136814" y="362816"/>
                    </a:cubicBezTo>
                    <a:cubicBezTo>
                      <a:pt x="122959" y="362816"/>
                      <a:pt x="107373" y="363682"/>
                      <a:pt x="101311" y="357620"/>
                    </a:cubicBezTo>
                    <a:cubicBezTo>
                      <a:pt x="95250" y="351559"/>
                      <a:pt x="95250" y="336839"/>
                      <a:pt x="96116" y="322118"/>
                    </a:cubicBezTo>
                    <a:cubicBezTo>
                      <a:pt x="96116" y="308263"/>
                      <a:pt x="96982" y="293543"/>
                      <a:pt x="91786" y="280555"/>
                    </a:cubicBezTo>
                    <a:cubicBezTo>
                      <a:pt x="86591" y="268432"/>
                      <a:pt x="76200" y="258907"/>
                      <a:pt x="66675" y="249382"/>
                    </a:cubicBezTo>
                    <a:cubicBezTo>
                      <a:pt x="56284" y="238991"/>
                      <a:pt x="45027" y="228600"/>
                      <a:pt x="45027" y="219075"/>
                    </a:cubicBezTo>
                    <a:cubicBezTo>
                      <a:pt x="45027" y="209550"/>
                      <a:pt x="56284" y="199159"/>
                      <a:pt x="66675" y="188768"/>
                    </a:cubicBezTo>
                    <a:cubicBezTo>
                      <a:pt x="76200" y="179243"/>
                      <a:pt x="86591" y="169718"/>
                      <a:pt x="91786" y="157595"/>
                    </a:cubicBezTo>
                    <a:cubicBezTo>
                      <a:pt x="96982" y="145473"/>
                      <a:pt x="96982" y="130752"/>
                      <a:pt x="96116" y="116032"/>
                    </a:cubicBezTo>
                    <a:cubicBezTo>
                      <a:pt x="96116" y="101311"/>
                      <a:pt x="95250" y="86591"/>
                      <a:pt x="101311" y="80529"/>
                    </a:cubicBezTo>
                    <a:cubicBezTo>
                      <a:pt x="107373" y="74468"/>
                      <a:pt x="122093" y="74468"/>
                      <a:pt x="136814" y="75334"/>
                    </a:cubicBezTo>
                    <a:cubicBezTo>
                      <a:pt x="150668" y="75334"/>
                      <a:pt x="165389" y="76200"/>
                      <a:pt x="178377" y="71004"/>
                    </a:cubicBezTo>
                    <a:cubicBezTo>
                      <a:pt x="190500" y="65809"/>
                      <a:pt x="200025" y="55418"/>
                      <a:pt x="209550" y="45893"/>
                    </a:cubicBezTo>
                    <a:cubicBezTo>
                      <a:pt x="219941" y="35502"/>
                      <a:pt x="230332" y="24245"/>
                      <a:pt x="239857" y="24245"/>
                    </a:cubicBezTo>
                    <a:cubicBezTo>
                      <a:pt x="249382" y="24245"/>
                      <a:pt x="259773" y="35502"/>
                      <a:pt x="270164" y="45893"/>
                    </a:cubicBezTo>
                    <a:cubicBezTo>
                      <a:pt x="279689" y="55418"/>
                      <a:pt x="289214" y="65809"/>
                      <a:pt x="301336" y="71004"/>
                    </a:cubicBezTo>
                    <a:cubicBezTo>
                      <a:pt x="313459" y="76200"/>
                      <a:pt x="328180" y="76200"/>
                      <a:pt x="342900" y="75334"/>
                    </a:cubicBezTo>
                    <a:cubicBezTo>
                      <a:pt x="357621" y="75334"/>
                      <a:pt x="372341" y="74468"/>
                      <a:pt x="378402" y="80529"/>
                    </a:cubicBezTo>
                    <a:cubicBezTo>
                      <a:pt x="384464" y="86591"/>
                      <a:pt x="384464" y="101311"/>
                      <a:pt x="383598" y="116032"/>
                    </a:cubicBezTo>
                    <a:cubicBezTo>
                      <a:pt x="383598" y="129886"/>
                      <a:pt x="382732" y="144607"/>
                      <a:pt x="387927" y="157595"/>
                    </a:cubicBezTo>
                    <a:cubicBezTo>
                      <a:pt x="393123" y="169718"/>
                      <a:pt x="403514" y="179243"/>
                      <a:pt x="413039" y="188768"/>
                    </a:cubicBezTo>
                    <a:cubicBezTo>
                      <a:pt x="423430" y="199159"/>
                      <a:pt x="434686" y="209550"/>
                      <a:pt x="434686" y="219075"/>
                    </a:cubicBezTo>
                    <a:cubicBezTo>
                      <a:pt x="434686" y="228600"/>
                      <a:pt x="423430" y="238991"/>
                      <a:pt x="413039" y="249382"/>
                    </a:cubicBezTo>
                    <a:cubicBezTo>
                      <a:pt x="403514" y="258907"/>
                      <a:pt x="393123" y="268432"/>
                      <a:pt x="387927" y="280555"/>
                    </a:cubicBezTo>
                    <a:cubicBezTo>
                      <a:pt x="382732" y="292677"/>
                      <a:pt x="382732" y="307398"/>
                      <a:pt x="383598" y="322118"/>
                    </a:cubicBezTo>
                    <a:cubicBezTo>
                      <a:pt x="383598" y="336839"/>
                      <a:pt x="384464" y="351559"/>
                      <a:pt x="378402" y="357620"/>
                    </a:cubicBezTo>
                    <a:cubicBezTo>
                      <a:pt x="372341" y="363682"/>
                      <a:pt x="357621" y="363682"/>
                      <a:pt x="342900" y="362816"/>
                    </a:cubicBezTo>
                    <a:cubicBezTo>
                      <a:pt x="329045" y="362816"/>
                      <a:pt x="314325" y="361950"/>
                      <a:pt x="301336" y="367145"/>
                    </a:cubicBezTo>
                    <a:cubicBezTo>
                      <a:pt x="289214" y="372341"/>
                      <a:pt x="279689" y="382732"/>
                      <a:pt x="270164" y="392257"/>
                    </a:cubicBezTo>
                    <a:cubicBezTo>
                      <a:pt x="259773" y="402648"/>
                      <a:pt x="249382" y="413904"/>
                      <a:pt x="239857" y="413904"/>
                    </a:cubicBezTo>
                    <a:cubicBezTo>
                      <a:pt x="230332" y="413904"/>
                      <a:pt x="219075" y="404379"/>
                      <a:pt x="209550" y="393123"/>
                    </a:cubicBezTo>
                    <a:close/>
                    <a:moveTo>
                      <a:pt x="393123" y="456334"/>
                    </a:moveTo>
                    <a:cubicBezTo>
                      <a:pt x="388793" y="458066"/>
                      <a:pt x="386196" y="460663"/>
                      <a:pt x="384464" y="464993"/>
                    </a:cubicBezTo>
                    <a:lnTo>
                      <a:pt x="371475" y="511752"/>
                    </a:lnTo>
                    <a:cubicBezTo>
                      <a:pt x="350693" y="497898"/>
                      <a:pt x="311727" y="466725"/>
                      <a:pt x="287482" y="411307"/>
                    </a:cubicBezTo>
                    <a:cubicBezTo>
                      <a:pt x="287482" y="411307"/>
                      <a:pt x="287482" y="411307"/>
                      <a:pt x="287482" y="411307"/>
                    </a:cubicBezTo>
                    <a:cubicBezTo>
                      <a:pt x="295275" y="403513"/>
                      <a:pt x="303068" y="394854"/>
                      <a:pt x="309996" y="392257"/>
                    </a:cubicBezTo>
                    <a:cubicBezTo>
                      <a:pt x="317789" y="388793"/>
                      <a:pt x="329045" y="389659"/>
                      <a:pt x="341168" y="389659"/>
                    </a:cubicBezTo>
                    <a:cubicBezTo>
                      <a:pt x="353291" y="389659"/>
                      <a:pt x="367146" y="389659"/>
                      <a:pt x="379268" y="386195"/>
                    </a:cubicBezTo>
                    <a:cubicBezTo>
                      <a:pt x="396586" y="413038"/>
                      <a:pt x="417368" y="431223"/>
                      <a:pt x="433821" y="442479"/>
                    </a:cubicBezTo>
                    <a:lnTo>
                      <a:pt x="393123" y="456334"/>
                    </a:lnTo>
                    <a:close/>
                  </a:path>
                </a:pathLst>
              </a:custGeom>
              <a:grpFill/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45704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endParaRPr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0D72B820-378E-625D-2265-48D2368D70BB}"/>
                  </a:ext>
                </a:extLst>
              </p:cNvPr>
              <p:cNvSpPr/>
              <p:nvPr/>
            </p:nvSpPr>
            <p:spPr>
              <a:xfrm>
                <a:off x="-3959289" y="3597242"/>
                <a:ext cx="133349" cy="103909"/>
              </a:xfrm>
              <a:custGeom>
                <a:avLst/>
                <a:gdLst>
                  <a:gd name="connsiteX0" fmla="*/ 42430 w 133350"/>
                  <a:gd name="connsiteY0" fmla="*/ 103909 h 103909"/>
                  <a:gd name="connsiteX1" fmla="*/ 32905 w 133350"/>
                  <a:gd name="connsiteY1" fmla="*/ 99580 h 103909"/>
                  <a:gd name="connsiteX2" fmla="*/ 2598 w 133350"/>
                  <a:gd name="connsiteY2" fmla="*/ 69273 h 103909"/>
                  <a:gd name="connsiteX3" fmla="*/ 2598 w 133350"/>
                  <a:gd name="connsiteY3" fmla="*/ 56284 h 103909"/>
                  <a:gd name="connsiteX4" fmla="*/ 9525 w 133350"/>
                  <a:gd name="connsiteY4" fmla="*/ 49357 h 103909"/>
                  <a:gd name="connsiteX5" fmla="*/ 22514 w 133350"/>
                  <a:gd name="connsiteY5" fmla="*/ 49357 h 103909"/>
                  <a:gd name="connsiteX6" fmla="*/ 43296 w 133350"/>
                  <a:gd name="connsiteY6" fmla="*/ 70139 h 103909"/>
                  <a:gd name="connsiteX7" fmla="*/ 110836 w 133350"/>
                  <a:gd name="connsiteY7" fmla="*/ 2598 h 103909"/>
                  <a:gd name="connsiteX8" fmla="*/ 123825 w 133350"/>
                  <a:gd name="connsiteY8" fmla="*/ 2598 h 103909"/>
                  <a:gd name="connsiteX9" fmla="*/ 130752 w 133350"/>
                  <a:gd name="connsiteY9" fmla="*/ 9525 h 103909"/>
                  <a:gd name="connsiteX10" fmla="*/ 130752 w 133350"/>
                  <a:gd name="connsiteY10" fmla="*/ 22514 h 103909"/>
                  <a:gd name="connsiteX11" fmla="*/ 53686 w 133350"/>
                  <a:gd name="connsiteY11" fmla="*/ 99580 h 103909"/>
                  <a:gd name="connsiteX12" fmla="*/ 42430 w 133350"/>
                  <a:gd name="connsiteY12" fmla="*/ 103909 h 1039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33350" h="103909">
                    <a:moveTo>
                      <a:pt x="42430" y="103909"/>
                    </a:moveTo>
                    <a:cubicBezTo>
                      <a:pt x="38966" y="103909"/>
                      <a:pt x="35502" y="102177"/>
                      <a:pt x="32905" y="99580"/>
                    </a:cubicBezTo>
                    <a:lnTo>
                      <a:pt x="2598" y="69273"/>
                    </a:lnTo>
                    <a:cubicBezTo>
                      <a:pt x="-866" y="65809"/>
                      <a:pt x="-866" y="59748"/>
                      <a:pt x="2598" y="56284"/>
                    </a:cubicBezTo>
                    <a:lnTo>
                      <a:pt x="9525" y="49357"/>
                    </a:lnTo>
                    <a:cubicBezTo>
                      <a:pt x="12989" y="45893"/>
                      <a:pt x="19050" y="45893"/>
                      <a:pt x="22514" y="49357"/>
                    </a:cubicBezTo>
                    <a:lnTo>
                      <a:pt x="43296" y="70139"/>
                    </a:lnTo>
                    <a:lnTo>
                      <a:pt x="110836" y="2598"/>
                    </a:lnTo>
                    <a:cubicBezTo>
                      <a:pt x="114300" y="-866"/>
                      <a:pt x="120361" y="-866"/>
                      <a:pt x="123825" y="2598"/>
                    </a:cubicBezTo>
                    <a:lnTo>
                      <a:pt x="130752" y="9525"/>
                    </a:lnTo>
                    <a:cubicBezTo>
                      <a:pt x="134216" y="12989"/>
                      <a:pt x="134216" y="19050"/>
                      <a:pt x="130752" y="22514"/>
                    </a:cubicBezTo>
                    <a:lnTo>
                      <a:pt x="53686" y="99580"/>
                    </a:lnTo>
                    <a:cubicBezTo>
                      <a:pt x="49357" y="103043"/>
                      <a:pt x="45893" y="103909"/>
                      <a:pt x="42430" y="103909"/>
                    </a:cubicBezTo>
                    <a:close/>
                  </a:path>
                </a:pathLst>
              </a:custGeom>
              <a:solidFill>
                <a:schemeClr val="bg1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45704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76" name="TextBox 8">
            <a:extLst>
              <a:ext uri="{FF2B5EF4-FFF2-40B4-BE49-F238E27FC236}">
                <a16:creationId xmlns:a16="http://schemas.microsoft.com/office/drawing/2014/main" id="{E24BAF09-F977-A236-D41F-8DAEE132549B}"/>
              </a:ext>
            </a:extLst>
          </p:cNvPr>
          <p:cNvSpPr txBox="1"/>
          <p:nvPr/>
        </p:nvSpPr>
        <p:spPr>
          <a:xfrm>
            <a:off x="2889903" y="6512286"/>
            <a:ext cx="1793391" cy="317815"/>
          </a:xfrm>
          <a:prstGeom prst="rect">
            <a:avLst/>
          </a:prstGeom>
          <a:noFill/>
        </p:spPr>
        <p:txBody>
          <a:bodyPr wrap="square" lIns="52740" tIns="26370" rIns="52740" bIns="26370" anchor="t">
            <a:spAutoFit/>
          </a:bodyPr>
          <a:lstStyle>
            <a:defPPr>
              <a:defRPr lang="en-US"/>
            </a:defPPr>
            <a:lvl1pPr marL="0" algn="l" defTabSz="457040" rtl="0" eaLnBrk="1" latinLnBrk="0" hangingPunct="1"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040" algn="l" defTabSz="457040" rtl="0" eaLnBrk="1" latinLnBrk="0" hangingPunct="1"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080" algn="l" defTabSz="457040" rtl="0" eaLnBrk="1" latinLnBrk="0" hangingPunct="1"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120" algn="l" defTabSz="457040" rtl="0" eaLnBrk="1" latinLnBrk="0" hangingPunct="1"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160" algn="l" defTabSz="457040" rtl="0" eaLnBrk="1" latinLnBrk="0" hangingPunct="1"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200" algn="l" defTabSz="457040" rtl="0" eaLnBrk="1" latinLnBrk="0" hangingPunct="1"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240" algn="l" defTabSz="457040" rtl="0" eaLnBrk="1" latinLnBrk="0" hangingPunct="1"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280" algn="l" defTabSz="457040" rtl="0" eaLnBrk="1" latinLnBrk="0" hangingPunct="1"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320" algn="l" defTabSz="457040" rtl="0" eaLnBrk="1" latinLnBrk="0" hangingPunct="1"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35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*Issue Auto Resolution</a:t>
            </a:r>
          </a:p>
          <a:p>
            <a:pPr marL="0" marR="0" lvl="0" indent="0" algn="ctr" defTabSz="9135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VA with either </a:t>
            </a:r>
            <a:r>
              <a:rPr kumimoji="0" lang="en-US" sz="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ITSM</a:t>
            </a: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or </a:t>
            </a:r>
            <a:r>
              <a:rPr kumimoji="0" lang="en-US" sz="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HR and KB/Catalog</a:t>
            </a:r>
          </a:p>
          <a:p>
            <a:pPr marL="0" marR="0" lvl="0" indent="0" algn="l" defTabSz="4570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19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79" name="TextBox 8">
            <a:extLst>
              <a:ext uri="{FF2B5EF4-FFF2-40B4-BE49-F238E27FC236}">
                <a16:creationId xmlns:a16="http://schemas.microsoft.com/office/drawing/2014/main" id="{FAC5A200-5D6D-E663-911A-2852748B72BB}"/>
              </a:ext>
            </a:extLst>
          </p:cNvPr>
          <p:cNvSpPr txBox="1"/>
          <p:nvPr/>
        </p:nvSpPr>
        <p:spPr>
          <a:xfrm>
            <a:off x="9834629" y="4139278"/>
            <a:ext cx="2212079" cy="146852"/>
          </a:xfrm>
          <a:prstGeom prst="rect">
            <a:avLst/>
          </a:prstGeom>
          <a:noFill/>
        </p:spPr>
        <p:txBody>
          <a:bodyPr wrap="square" lIns="52740" tIns="26370" rIns="52740" bIns="26370" anchor="t">
            <a:spAutoFit/>
          </a:bodyPr>
          <a:lstStyle>
            <a:defPPr>
              <a:defRPr lang="en-US"/>
            </a:defPPr>
            <a:lvl1pPr marL="0" algn="l" defTabSz="457040" rtl="0" eaLnBrk="1" latinLnBrk="0" hangingPunct="1"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040" algn="l" defTabSz="457040" rtl="0" eaLnBrk="1" latinLnBrk="0" hangingPunct="1"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080" algn="l" defTabSz="457040" rtl="0" eaLnBrk="1" latinLnBrk="0" hangingPunct="1"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120" algn="l" defTabSz="457040" rtl="0" eaLnBrk="1" latinLnBrk="0" hangingPunct="1"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160" algn="l" defTabSz="457040" rtl="0" eaLnBrk="1" latinLnBrk="0" hangingPunct="1"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200" algn="l" defTabSz="457040" rtl="0" eaLnBrk="1" latinLnBrk="0" hangingPunct="1"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240" algn="l" defTabSz="457040" rtl="0" eaLnBrk="1" latinLnBrk="0" hangingPunct="1"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280" algn="l" defTabSz="457040" rtl="0" eaLnBrk="1" latinLnBrk="0" hangingPunct="1"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320" algn="l" defTabSz="457040" rtl="0" eaLnBrk="1" latinLnBrk="0" hangingPunct="1"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0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*Not in Vancouver GA, but in Innovation Lab Release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518B5E8-D319-C729-F251-57C9EA394939}"/>
              </a:ext>
            </a:extLst>
          </p:cNvPr>
          <p:cNvSpPr/>
          <p:nvPr/>
        </p:nvSpPr>
        <p:spPr>
          <a:xfrm>
            <a:off x="11927451" y="1207519"/>
            <a:ext cx="2895448" cy="91440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1100" dirty="0"/>
              <a:t>Roadmap provided by ServiceNow Impact team as part of AI readiness Assessment</a:t>
            </a:r>
          </a:p>
          <a:p>
            <a:endParaRPr lang="en-US" sz="1100" dirty="0"/>
          </a:p>
          <a:p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046545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4152CE-9D4A-5329-78A3-A67C142A94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79C5C-9F96-C9BB-D08D-3696C3946D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Ask Boeing and GSEP Integration Architecture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388C57-EB43-2AC2-1E82-EBF47E2FF6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7F404D-1EDB-41F2-BEF2-711952B6D56F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EB61D90-5D14-9A7F-4623-792063925C14}"/>
              </a:ext>
            </a:extLst>
          </p:cNvPr>
          <p:cNvSpPr/>
          <p:nvPr/>
        </p:nvSpPr>
        <p:spPr>
          <a:xfrm>
            <a:off x="7178424" y="3475763"/>
            <a:ext cx="852055" cy="37407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Ask Boeing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EFDC89A-DE75-B322-E3B8-F464334AD4C5}"/>
              </a:ext>
            </a:extLst>
          </p:cNvPr>
          <p:cNvSpPr/>
          <p:nvPr/>
        </p:nvSpPr>
        <p:spPr>
          <a:xfrm>
            <a:off x="5780790" y="1630208"/>
            <a:ext cx="3496636" cy="4273572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600" b="1" dirty="0"/>
              <a:t>Ask Boeing (Moveworks)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975C2A0-DB24-5614-8D5A-FF80DB2F1BC3}"/>
              </a:ext>
            </a:extLst>
          </p:cNvPr>
          <p:cNvSpPr/>
          <p:nvPr/>
        </p:nvSpPr>
        <p:spPr>
          <a:xfrm>
            <a:off x="4254019" y="4092359"/>
            <a:ext cx="852055" cy="374073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SN Virtual Agent API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9A3A5B6-7409-DA06-8F0E-DEEDC8F69678}"/>
              </a:ext>
            </a:extLst>
          </p:cNvPr>
          <p:cNvSpPr/>
          <p:nvPr/>
        </p:nvSpPr>
        <p:spPr>
          <a:xfrm>
            <a:off x="230360" y="1630208"/>
            <a:ext cx="5184704" cy="4273573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600" b="1" dirty="0"/>
              <a:t>ServiceNow</a:t>
            </a:r>
            <a:endParaRPr lang="en-US" sz="1200" b="1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3504DE5-5A69-664B-8505-62E093ABCB24}"/>
              </a:ext>
            </a:extLst>
          </p:cNvPr>
          <p:cNvSpPr/>
          <p:nvPr/>
        </p:nvSpPr>
        <p:spPr>
          <a:xfrm>
            <a:off x="848304" y="2029257"/>
            <a:ext cx="1095171" cy="37407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/>
              <a:t>AI Search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90233A1-1D9F-0193-F62F-CA43B3747907}"/>
              </a:ext>
            </a:extLst>
          </p:cNvPr>
          <p:cNvSpPr/>
          <p:nvPr/>
        </p:nvSpPr>
        <p:spPr>
          <a:xfrm>
            <a:off x="864178" y="2937744"/>
            <a:ext cx="1095171" cy="37407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/>
              <a:t>ITSM Now Assist Skills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6058CDF-5D2B-818F-CCB9-4031E859B0D5}"/>
              </a:ext>
            </a:extLst>
          </p:cNvPr>
          <p:cNvSpPr/>
          <p:nvPr/>
        </p:nvSpPr>
        <p:spPr>
          <a:xfrm>
            <a:off x="864178" y="3413959"/>
            <a:ext cx="1095171" cy="37407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/>
              <a:t>CMDB Now Assist Skills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37392A0-53C5-87B6-44C3-C749308AC1A7}"/>
              </a:ext>
            </a:extLst>
          </p:cNvPr>
          <p:cNvSpPr/>
          <p:nvPr/>
        </p:nvSpPr>
        <p:spPr>
          <a:xfrm>
            <a:off x="6911724" y="2259201"/>
            <a:ext cx="1371600" cy="36576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Moveworks indexed Data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01AA07F-E675-106E-C10F-EA7AE57AB9ED}"/>
              </a:ext>
            </a:extLst>
          </p:cNvPr>
          <p:cNvSpPr/>
          <p:nvPr/>
        </p:nvSpPr>
        <p:spPr>
          <a:xfrm>
            <a:off x="6918651" y="4092358"/>
            <a:ext cx="1371600" cy="36576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Agent Integration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ECDE672-A0E9-C231-E8A6-3EF9DA75F541}"/>
              </a:ext>
            </a:extLst>
          </p:cNvPr>
          <p:cNvCxnSpPr>
            <a:cxnSpLocks/>
            <a:stCxn id="27" idx="1"/>
            <a:endCxn id="7" idx="3"/>
          </p:cNvCxnSpPr>
          <p:nvPr/>
        </p:nvCxnSpPr>
        <p:spPr>
          <a:xfrm flipH="1">
            <a:off x="5106074" y="4275238"/>
            <a:ext cx="1812577" cy="415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3403A8D7-D180-B603-A601-7BED7BB3DF36}"/>
              </a:ext>
            </a:extLst>
          </p:cNvPr>
          <p:cNvSpPr/>
          <p:nvPr/>
        </p:nvSpPr>
        <p:spPr>
          <a:xfrm>
            <a:off x="5916249" y="4873970"/>
            <a:ext cx="3283169" cy="892507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400" b="1" dirty="0"/>
              <a:t>End User Channels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4737146-7E32-6F92-A392-C687C7739A3F}"/>
              </a:ext>
            </a:extLst>
          </p:cNvPr>
          <p:cNvSpPr/>
          <p:nvPr/>
        </p:nvSpPr>
        <p:spPr>
          <a:xfrm>
            <a:off x="7134031" y="5226241"/>
            <a:ext cx="852055" cy="29541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My Boeing</a:t>
            </a:r>
          </a:p>
        </p:txBody>
      </p:sp>
      <p:sp>
        <p:nvSpPr>
          <p:cNvPr id="52" name="Flowchart: Magnetic Disk 51">
            <a:extLst>
              <a:ext uri="{FF2B5EF4-FFF2-40B4-BE49-F238E27FC236}">
                <a16:creationId xmlns:a16="http://schemas.microsoft.com/office/drawing/2014/main" id="{B943E2B9-51D8-FA48-C99D-BD991A5992CB}"/>
              </a:ext>
            </a:extLst>
          </p:cNvPr>
          <p:cNvSpPr/>
          <p:nvPr/>
        </p:nvSpPr>
        <p:spPr>
          <a:xfrm>
            <a:off x="4254019" y="1808018"/>
            <a:ext cx="902303" cy="1565775"/>
          </a:xfrm>
          <a:prstGeom prst="flowChartMagneticDisk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SN Data</a:t>
            </a:r>
          </a:p>
          <a:p>
            <a:pPr algn="ctr"/>
            <a:endParaRPr lang="en-US" sz="800" dirty="0"/>
          </a:p>
          <a:p>
            <a:pPr algn="ctr"/>
            <a:r>
              <a:rPr lang="en-US" sz="800" dirty="0"/>
              <a:t>KB</a:t>
            </a:r>
          </a:p>
          <a:p>
            <a:pPr algn="ctr"/>
            <a:r>
              <a:rPr lang="en-US" sz="800" dirty="0"/>
              <a:t>INC, RITM, </a:t>
            </a:r>
          </a:p>
          <a:p>
            <a:pPr algn="ctr"/>
            <a:r>
              <a:rPr lang="en-US" sz="800" dirty="0"/>
              <a:t>Cat Item </a:t>
            </a:r>
          </a:p>
          <a:p>
            <a:pPr algn="ctr"/>
            <a:r>
              <a:rPr lang="en-US" sz="800" dirty="0"/>
              <a:t>User</a:t>
            </a:r>
            <a:endParaRPr lang="en-US" sz="1000" dirty="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6B721AFB-B971-2583-35A1-99B3C4EE1AE3}"/>
              </a:ext>
            </a:extLst>
          </p:cNvPr>
          <p:cNvSpPr/>
          <p:nvPr/>
        </p:nvSpPr>
        <p:spPr>
          <a:xfrm>
            <a:off x="9701030" y="1630209"/>
            <a:ext cx="2260610" cy="2088990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600" b="1" dirty="0"/>
              <a:t>Other Boeing Systems</a:t>
            </a:r>
          </a:p>
        </p:txBody>
      </p:sp>
      <p:sp>
        <p:nvSpPr>
          <p:cNvPr id="65" name="Flowchart: Magnetic Disk 64">
            <a:extLst>
              <a:ext uri="{FF2B5EF4-FFF2-40B4-BE49-F238E27FC236}">
                <a16:creationId xmlns:a16="http://schemas.microsoft.com/office/drawing/2014/main" id="{7A8F7F90-9216-047A-9941-C978C9E020AF}"/>
              </a:ext>
            </a:extLst>
          </p:cNvPr>
          <p:cNvSpPr/>
          <p:nvPr/>
        </p:nvSpPr>
        <p:spPr>
          <a:xfrm>
            <a:off x="10498034" y="2429549"/>
            <a:ext cx="739269" cy="527447"/>
          </a:xfrm>
          <a:prstGeom prst="flowChartMagneticDisk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Data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B428574A-6FE2-1179-C58D-210129823508}"/>
              </a:ext>
            </a:extLst>
          </p:cNvPr>
          <p:cNvSpPr/>
          <p:nvPr/>
        </p:nvSpPr>
        <p:spPr>
          <a:xfrm>
            <a:off x="10441642" y="3235515"/>
            <a:ext cx="852055" cy="37407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/>
              <a:t>Virtual Agent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CCF1E5D2-29E0-B550-4455-3D48AFE6C0E8}"/>
              </a:ext>
            </a:extLst>
          </p:cNvPr>
          <p:cNvSpPr/>
          <p:nvPr/>
        </p:nvSpPr>
        <p:spPr>
          <a:xfrm>
            <a:off x="8262323" y="5226241"/>
            <a:ext cx="852055" cy="29541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Teams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ADADEEAB-48BD-772A-D2E6-908EBC0A789F}"/>
              </a:ext>
            </a:extLst>
          </p:cNvPr>
          <p:cNvSpPr/>
          <p:nvPr/>
        </p:nvSpPr>
        <p:spPr>
          <a:xfrm>
            <a:off x="6005739" y="5229439"/>
            <a:ext cx="852055" cy="29541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/>
              <a:t>GSEP Portal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884ADB02-71F6-AF0C-0D9B-23B7CE62867B}"/>
              </a:ext>
            </a:extLst>
          </p:cNvPr>
          <p:cNvSpPr/>
          <p:nvPr/>
        </p:nvSpPr>
        <p:spPr>
          <a:xfrm>
            <a:off x="2384330" y="4075365"/>
            <a:ext cx="1243684" cy="374073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SN Live Agent</a:t>
            </a:r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ED76AEB2-A327-8AF1-CC6A-D0F08EBEF7C9}"/>
              </a:ext>
            </a:extLst>
          </p:cNvPr>
          <p:cNvCxnSpPr>
            <a:cxnSpLocks/>
            <a:stCxn id="16" idx="2"/>
            <a:endCxn id="5" idx="0"/>
          </p:cNvCxnSpPr>
          <p:nvPr/>
        </p:nvCxnSpPr>
        <p:spPr>
          <a:xfrm rot="16200000" flipH="1">
            <a:off x="7483191" y="3354501"/>
            <a:ext cx="242521" cy="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B6FA705-347C-629C-E635-598B3D78E2D8}"/>
              </a:ext>
            </a:extLst>
          </p:cNvPr>
          <p:cNvCxnSpPr>
            <a:cxnSpLocks/>
            <a:stCxn id="5" idx="2"/>
            <a:endCxn id="27" idx="0"/>
          </p:cNvCxnSpPr>
          <p:nvPr/>
        </p:nvCxnSpPr>
        <p:spPr>
          <a:xfrm flipH="1">
            <a:off x="7604451" y="3849836"/>
            <a:ext cx="1" cy="2425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966E252-7BFB-8143-C13A-EE158E3E7B6F}"/>
              </a:ext>
            </a:extLst>
          </p:cNvPr>
          <p:cNvCxnSpPr>
            <a:cxnSpLocks/>
            <a:stCxn id="27" idx="3"/>
            <a:endCxn id="66" idx="1"/>
          </p:cNvCxnSpPr>
          <p:nvPr/>
        </p:nvCxnSpPr>
        <p:spPr>
          <a:xfrm flipV="1">
            <a:off x="8290251" y="3422552"/>
            <a:ext cx="2151391" cy="85268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38214C38-AD15-9DDE-3C9A-C4095ED4F05F}"/>
              </a:ext>
            </a:extLst>
          </p:cNvPr>
          <p:cNvCxnSpPr>
            <a:cxnSpLocks/>
            <a:stCxn id="65" idx="1"/>
            <a:endCxn id="26" idx="3"/>
          </p:cNvCxnSpPr>
          <p:nvPr/>
        </p:nvCxnSpPr>
        <p:spPr>
          <a:xfrm rot="16200000" flipH="1" flipV="1">
            <a:off x="9569231" y="1143642"/>
            <a:ext cx="12532" cy="2584345"/>
          </a:xfrm>
          <a:prstGeom prst="bentConnector4">
            <a:avLst>
              <a:gd name="adj1" fmla="val -1824130"/>
              <a:gd name="adj2" fmla="val 7645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16F26D2E-427A-3A96-6B17-46A2F938339C}"/>
              </a:ext>
            </a:extLst>
          </p:cNvPr>
          <p:cNvSpPr/>
          <p:nvPr/>
        </p:nvSpPr>
        <p:spPr>
          <a:xfrm>
            <a:off x="5928961" y="3470483"/>
            <a:ext cx="852055" cy="37407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LLM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46B6FC0-B12D-0650-6B20-5E270B78E04F}"/>
              </a:ext>
            </a:extLst>
          </p:cNvPr>
          <p:cNvSpPr/>
          <p:nvPr/>
        </p:nvSpPr>
        <p:spPr>
          <a:xfrm>
            <a:off x="888200" y="4873970"/>
            <a:ext cx="3858898" cy="892507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400" b="1" dirty="0"/>
              <a:t>Fulfiller Channels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641575C-AEB3-E31C-FDCC-BF2287DECA80}"/>
              </a:ext>
            </a:extLst>
          </p:cNvPr>
          <p:cNvSpPr/>
          <p:nvPr/>
        </p:nvSpPr>
        <p:spPr>
          <a:xfrm>
            <a:off x="3463085" y="5201113"/>
            <a:ext cx="852055" cy="29541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/>
              <a:t>Now Assist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05EEBEF-B0AB-1A89-BA01-C567E2462262}"/>
              </a:ext>
            </a:extLst>
          </p:cNvPr>
          <p:cNvSpPr/>
          <p:nvPr/>
        </p:nvSpPr>
        <p:spPr>
          <a:xfrm>
            <a:off x="1197223" y="5201113"/>
            <a:ext cx="852055" cy="295412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Workspace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ACFD4C5-4EA7-E538-87D6-579B3B98724A}"/>
              </a:ext>
            </a:extLst>
          </p:cNvPr>
          <p:cNvSpPr/>
          <p:nvPr/>
        </p:nvSpPr>
        <p:spPr>
          <a:xfrm>
            <a:off x="2330154" y="5201113"/>
            <a:ext cx="852055" cy="29541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Classic UI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9734307-3AC0-4B14-8756-450604913961}"/>
              </a:ext>
            </a:extLst>
          </p:cNvPr>
          <p:cNvSpPr/>
          <p:nvPr/>
        </p:nvSpPr>
        <p:spPr>
          <a:xfrm>
            <a:off x="6918651" y="2867482"/>
            <a:ext cx="1371600" cy="36576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Moveworks Plugin’s</a:t>
            </a:r>
          </a:p>
        </p:txBody>
      </p: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C6DEE6D4-8027-6DFD-D6BC-AE77043DC7E7}"/>
              </a:ext>
            </a:extLst>
          </p:cNvPr>
          <p:cNvCxnSpPr>
            <a:cxnSpLocks/>
            <a:stCxn id="52" idx="4"/>
            <a:endCxn id="26" idx="1"/>
          </p:cNvCxnSpPr>
          <p:nvPr/>
        </p:nvCxnSpPr>
        <p:spPr>
          <a:xfrm flipV="1">
            <a:off x="5156322" y="2442081"/>
            <a:ext cx="1755402" cy="14882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B482CF77-B3B6-C5EA-C4A7-F7C66A222C98}"/>
              </a:ext>
            </a:extLst>
          </p:cNvPr>
          <p:cNvCxnSpPr>
            <a:cxnSpLocks/>
            <a:stCxn id="52" idx="4"/>
            <a:endCxn id="16" idx="1"/>
          </p:cNvCxnSpPr>
          <p:nvPr/>
        </p:nvCxnSpPr>
        <p:spPr>
          <a:xfrm>
            <a:off x="5156322" y="2590906"/>
            <a:ext cx="1762329" cy="45945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1D1C8847-0E90-C847-F852-939A319D7C8D}"/>
              </a:ext>
            </a:extLst>
          </p:cNvPr>
          <p:cNvSpPr/>
          <p:nvPr/>
        </p:nvSpPr>
        <p:spPr>
          <a:xfrm>
            <a:off x="9701029" y="4085803"/>
            <a:ext cx="2260611" cy="1651448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600" b="1" dirty="0"/>
              <a:t>BCAI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B5DC80F-886A-5184-5925-078E4356925B}"/>
              </a:ext>
            </a:extLst>
          </p:cNvPr>
          <p:cNvSpPr/>
          <p:nvPr/>
        </p:nvSpPr>
        <p:spPr>
          <a:xfrm>
            <a:off x="10493729" y="4495339"/>
            <a:ext cx="852055" cy="37407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Chat</a:t>
            </a:r>
          </a:p>
        </p:txBody>
      </p:sp>
      <p:sp>
        <p:nvSpPr>
          <p:cNvPr id="25" name="Flowchart: Magnetic Disk 24">
            <a:extLst>
              <a:ext uri="{FF2B5EF4-FFF2-40B4-BE49-F238E27FC236}">
                <a16:creationId xmlns:a16="http://schemas.microsoft.com/office/drawing/2014/main" id="{56C2D29E-59D2-6567-852D-191DE726E99D}"/>
              </a:ext>
            </a:extLst>
          </p:cNvPr>
          <p:cNvSpPr/>
          <p:nvPr/>
        </p:nvSpPr>
        <p:spPr>
          <a:xfrm>
            <a:off x="10564531" y="4997110"/>
            <a:ext cx="739269" cy="527447"/>
          </a:xfrm>
          <a:prstGeom prst="flowChartMagneticDisk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LLM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27FF4CE-5338-F447-632E-89AC00590425}"/>
              </a:ext>
            </a:extLst>
          </p:cNvPr>
          <p:cNvSpPr txBox="1"/>
          <p:nvPr/>
        </p:nvSpPr>
        <p:spPr>
          <a:xfrm>
            <a:off x="1745304" y="5987960"/>
            <a:ext cx="10723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In Production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85A6DDD-06F1-DDE6-9A20-E9EBAF40712B}"/>
              </a:ext>
            </a:extLst>
          </p:cNvPr>
          <p:cNvSpPr txBox="1"/>
          <p:nvPr/>
        </p:nvSpPr>
        <p:spPr>
          <a:xfrm>
            <a:off x="3957318" y="5973031"/>
            <a:ext cx="12378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In Development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34DE068-A1D8-4175-D8AB-AA7095EFA46A}"/>
              </a:ext>
            </a:extLst>
          </p:cNvPr>
          <p:cNvSpPr txBox="1"/>
          <p:nvPr/>
        </p:nvSpPr>
        <p:spPr>
          <a:xfrm>
            <a:off x="6377925" y="5961412"/>
            <a:ext cx="12219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POC Evaluation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E4805B2-735A-3E59-DD09-EA1177370D00}"/>
              </a:ext>
            </a:extLst>
          </p:cNvPr>
          <p:cNvSpPr/>
          <p:nvPr/>
        </p:nvSpPr>
        <p:spPr>
          <a:xfrm>
            <a:off x="1269580" y="6057209"/>
            <a:ext cx="475724" cy="1385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81F34E7-8AE7-5C98-688B-7C87AFC11A15}"/>
              </a:ext>
            </a:extLst>
          </p:cNvPr>
          <p:cNvSpPr/>
          <p:nvPr/>
        </p:nvSpPr>
        <p:spPr>
          <a:xfrm>
            <a:off x="3481594" y="6042280"/>
            <a:ext cx="475724" cy="13850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167A4FBB-DB7C-3818-090A-B078314C30F0}"/>
              </a:ext>
            </a:extLst>
          </p:cNvPr>
          <p:cNvSpPr/>
          <p:nvPr/>
        </p:nvSpPr>
        <p:spPr>
          <a:xfrm>
            <a:off x="5916250" y="6030661"/>
            <a:ext cx="475724" cy="13850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742E4783-BDF8-E3B1-8E50-EFAA8A36833A}"/>
              </a:ext>
            </a:extLst>
          </p:cNvPr>
          <p:cNvCxnSpPr>
            <a:cxnSpLocks/>
            <a:endCxn id="76" idx="3"/>
          </p:cNvCxnSpPr>
          <p:nvPr/>
        </p:nvCxnSpPr>
        <p:spPr>
          <a:xfrm flipH="1" flipV="1">
            <a:off x="3628014" y="4262402"/>
            <a:ext cx="626005" cy="1314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BAB01DD6-A271-3A55-A389-CC0E67CEA7E8}"/>
              </a:ext>
            </a:extLst>
          </p:cNvPr>
          <p:cNvCxnSpPr>
            <a:cxnSpLocks/>
            <a:stCxn id="27" idx="3"/>
            <a:endCxn id="13" idx="1"/>
          </p:cNvCxnSpPr>
          <p:nvPr/>
        </p:nvCxnSpPr>
        <p:spPr>
          <a:xfrm>
            <a:off x="8290251" y="4275238"/>
            <a:ext cx="2203478" cy="40713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ABC962E3-3D65-B7BC-8E3A-88F70188D165}"/>
              </a:ext>
            </a:extLst>
          </p:cNvPr>
          <p:cNvCxnSpPr>
            <a:stCxn id="17" idx="3"/>
            <a:endCxn id="5" idx="1"/>
          </p:cNvCxnSpPr>
          <p:nvPr/>
        </p:nvCxnSpPr>
        <p:spPr>
          <a:xfrm>
            <a:off x="6781016" y="3657520"/>
            <a:ext cx="397408" cy="528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9" name="Rectangle 98">
            <a:extLst>
              <a:ext uri="{FF2B5EF4-FFF2-40B4-BE49-F238E27FC236}">
                <a16:creationId xmlns:a16="http://schemas.microsoft.com/office/drawing/2014/main" id="{AE31D486-8858-5B95-EF63-15A011428E08}"/>
              </a:ext>
            </a:extLst>
          </p:cNvPr>
          <p:cNvSpPr/>
          <p:nvPr/>
        </p:nvSpPr>
        <p:spPr>
          <a:xfrm>
            <a:off x="2446632" y="3263306"/>
            <a:ext cx="852055" cy="37407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/>
              <a:t>LLM</a:t>
            </a: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DC33B08C-86D8-B10F-3362-676A6995828B}"/>
              </a:ext>
            </a:extLst>
          </p:cNvPr>
          <p:cNvSpPr/>
          <p:nvPr/>
        </p:nvSpPr>
        <p:spPr>
          <a:xfrm>
            <a:off x="848304" y="2470152"/>
            <a:ext cx="1095171" cy="37407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/>
              <a:t>Catalog Items</a:t>
            </a: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4C3A0992-1F64-63B1-E9F5-F02F9666B27A}"/>
              </a:ext>
            </a:extLst>
          </p:cNvPr>
          <p:cNvSpPr/>
          <p:nvPr/>
        </p:nvSpPr>
        <p:spPr>
          <a:xfrm>
            <a:off x="2325075" y="2697005"/>
            <a:ext cx="1095171" cy="37407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/>
              <a:t>Now Assist</a:t>
            </a:r>
          </a:p>
        </p:txBody>
      </p:sp>
      <p:sp>
        <p:nvSpPr>
          <p:cNvPr id="123" name="Right Brace 122">
            <a:extLst>
              <a:ext uri="{FF2B5EF4-FFF2-40B4-BE49-F238E27FC236}">
                <a16:creationId xmlns:a16="http://schemas.microsoft.com/office/drawing/2014/main" id="{234AA143-5B5C-4375-6D51-C38649CB3486}"/>
              </a:ext>
            </a:extLst>
          </p:cNvPr>
          <p:cNvSpPr/>
          <p:nvPr/>
        </p:nvSpPr>
        <p:spPr>
          <a:xfrm>
            <a:off x="2092960" y="2029256"/>
            <a:ext cx="166784" cy="2245981"/>
          </a:xfrm>
          <a:prstGeom prst="rightBrace">
            <a:avLst>
              <a:gd name="adj1" fmla="val 8333"/>
              <a:gd name="adj2" fmla="val 37354"/>
            </a:avLst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9C6DD047-77D4-F0E3-C6D4-1578E19F1884}"/>
              </a:ext>
            </a:extLst>
          </p:cNvPr>
          <p:cNvCxnSpPr>
            <a:cxnSpLocks/>
            <a:stCxn id="116" idx="2"/>
            <a:endCxn id="99" idx="0"/>
          </p:cNvCxnSpPr>
          <p:nvPr/>
        </p:nvCxnSpPr>
        <p:spPr>
          <a:xfrm flipH="1">
            <a:off x="2872660" y="3071078"/>
            <a:ext cx="1" cy="19222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CABC3669-CC6C-E66B-4D83-7D6E07A0D832}"/>
              </a:ext>
            </a:extLst>
          </p:cNvPr>
          <p:cNvCxnSpPr>
            <a:cxnSpLocks/>
            <a:stCxn id="7" idx="1"/>
            <a:endCxn id="116" idx="3"/>
          </p:cNvCxnSpPr>
          <p:nvPr/>
        </p:nvCxnSpPr>
        <p:spPr>
          <a:xfrm rot="10800000">
            <a:off x="3420247" y="2884042"/>
            <a:ext cx="833773" cy="1395354"/>
          </a:xfrm>
          <a:prstGeom prst="bentConnector3">
            <a:avLst>
              <a:gd name="adj1" fmla="val 28398"/>
            </a:avLst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38" name="Connector: Elbow 137">
            <a:extLst>
              <a:ext uri="{FF2B5EF4-FFF2-40B4-BE49-F238E27FC236}">
                <a16:creationId xmlns:a16="http://schemas.microsoft.com/office/drawing/2014/main" id="{18834C72-6295-4980-13DE-E6E7154390C9}"/>
              </a:ext>
            </a:extLst>
          </p:cNvPr>
          <p:cNvCxnSpPr>
            <a:cxnSpLocks/>
            <a:stCxn id="65" idx="2"/>
            <a:endCxn id="16" idx="3"/>
          </p:cNvCxnSpPr>
          <p:nvPr/>
        </p:nvCxnSpPr>
        <p:spPr>
          <a:xfrm rot="10800000" flipV="1">
            <a:off x="8290252" y="2693272"/>
            <a:ext cx="2207783" cy="357089"/>
          </a:xfrm>
          <a:prstGeom prst="bentConnector3">
            <a:avLst>
              <a:gd name="adj1" fmla="val 72277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55" name="Rectangle 154">
            <a:extLst>
              <a:ext uri="{FF2B5EF4-FFF2-40B4-BE49-F238E27FC236}">
                <a16:creationId xmlns:a16="http://schemas.microsoft.com/office/drawing/2014/main" id="{F98E0995-3BDC-4A05-4CC8-4FAF5FFF9AB2}"/>
              </a:ext>
            </a:extLst>
          </p:cNvPr>
          <p:cNvSpPr/>
          <p:nvPr/>
        </p:nvSpPr>
        <p:spPr>
          <a:xfrm>
            <a:off x="841008" y="3905857"/>
            <a:ext cx="1095171" cy="37407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/>
              <a:t>Custom Agents</a:t>
            </a:r>
          </a:p>
        </p:txBody>
      </p:sp>
      <p:cxnSp>
        <p:nvCxnSpPr>
          <p:cNvPr id="157" name="Connector: Elbow 156">
            <a:extLst>
              <a:ext uri="{FF2B5EF4-FFF2-40B4-BE49-F238E27FC236}">
                <a16:creationId xmlns:a16="http://schemas.microsoft.com/office/drawing/2014/main" id="{CB67F695-2112-216B-D505-E608E403294A}"/>
              </a:ext>
            </a:extLst>
          </p:cNvPr>
          <p:cNvCxnSpPr>
            <a:cxnSpLocks/>
          </p:cNvCxnSpPr>
          <p:nvPr/>
        </p:nvCxnSpPr>
        <p:spPr>
          <a:xfrm rot="16200000" flipH="1">
            <a:off x="7476263" y="2750904"/>
            <a:ext cx="242521" cy="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D6887F40-7EE5-9A3B-E278-4EEF0E5D7C73}"/>
              </a:ext>
            </a:extLst>
          </p:cNvPr>
          <p:cNvSpPr/>
          <p:nvPr/>
        </p:nvSpPr>
        <p:spPr>
          <a:xfrm>
            <a:off x="11385549" y="715808"/>
            <a:ext cx="2895448" cy="91440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1100" dirty="0"/>
              <a:t>Phased </a:t>
            </a:r>
            <a:r>
              <a:rPr lang="en-US" sz="1100"/>
              <a:t>Architecture Roadmap</a:t>
            </a:r>
            <a:endParaRPr lang="en-US" sz="1100" dirty="0"/>
          </a:p>
          <a:p>
            <a:endParaRPr lang="en-US" sz="1100" dirty="0"/>
          </a:p>
          <a:p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7116025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831911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Boeing">
      <a:dk1>
        <a:srgbClr val="000000"/>
      </a:dk1>
      <a:lt1>
        <a:srgbClr val="FFFFFF"/>
      </a:lt1>
      <a:dk2>
        <a:srgbClr val="0A2240"/>
      </a:dk2>
      <a:lt2>
        <a:srgbClr val="DAD9D7"/>
      </a:lt2>
      <a:accent1>
        <a:srgbClr val="0033A1"/>
      </a:accent1>
      <a:accent2>
        <a:srgbClr val="009BDF"/>
      </a:accent2>
      <a:accent3>
        <a:srgbClr val="BADCE6"/>
      </a:accent3>
      <a:accent4>
        <a:srgbClr val="BFD857"/>
      </a:accent4>
      <a:accent5>
        <a:srgbClr val="F37120"/>
      </a:accent5>
      <a:accent6>
        <a:srgbClr val="85439A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rojectID xmlns="03ac710f-42be-4c16-baa0-177ff0ef70be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0454938D12DA34FAB5E7AF0EF94B0E4" ma:contentTypeVersion="8" ma:contentTypeDescription="Create a new document." ma:contentTypeScope="" ma:versionID="c492aa7b12724605b3c3742e09546750">
  <xsd:schema xmlns:xsd="http://www.w3.org/2001/XMLSchema" xmlns:xs="http://www.w3.org/2001/XMLSchema" xmlns:p="http://schemas.microsoft.com/office/2006/metadata/properties" xmlns:ns2="03ac710f-42be-4c16-baa0-177ff0ef70be" xmlns:ns3="548933ca-b380-4a29-b4bd-fc01c0d24bbd" targetNamespace="http://schemas.microsoft.com/office/2006/metadata/properties" ma:root="true" ma:fieldsID="22ff938960d793777b4399994b25bbcf" ns2:_="" ns3:_="">
    <xsd:import namespace="03ac710f-42be-4c16-baa0-177ff0ef70be"/>
    <xsd:import namespace="548933ca-b380-4a29-b4bd-fc01c0d24bbd"/>
    <xsd:element name="properties">
      <xsd:complexType>
        <xsd:sequence>
          <xsd:element name="documentManagement">
            <xsd:complexType>
              <xsd:all>
                <xsd:element ref="ns2:ProjectID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DateTaken" minOccurs="0"/>
                <xsd:element ref="ns3:MediaServiceGenerationTime" minOccurs="0"/>
                <xsd:element ref="ns3:MediaServiceEventHashCode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3ac710f-42be-4c16-baa0-177ff0ef70be" elementFormDefault="qualified">
    <xsd:import namespace="http://schemas.microsoft.com/office/2006/documentManagement/types"/>
    <xsd:import namespace="http://schemas.microsoft.com/office/infopath/2007/PartnerControls"/>
    <xsd:element name="ProjectID" ma:index="8" nillable="true" ma:displayName="Project ID" ma:format="Dropdown" ma:internalName="ProjectID">
      <xsd:simpleType>
        <xsd:restriction base="dms:Text">
          <xsd:maxLength value="30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48933ca-b380-4a29-b4bd-fc01c0d24bb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B1DCD3B-BE3B-454F-8C3D-2C1F10973C65}">
  <ds:schemaRefs>
    <ds:schemaRef ds:uri="http://schemas.openxmlformats.org/package/2006/metadata/core-properties"/>
    <ds:schemaRef ds:uri="http://schemas.microsoft.com/office/2006/documentManagement/types"/>
    <ds:schemaRef ds:uri="0824b409-a489-41b7-80ba-68913ff47d20"/>
    <ds:schemaRef ds:uri="76d44599-1de7-4366-92cc-03e4d2791b8f"/>
    <ds:schemaRef ds:uri="http://purl.org/dc/terms/"/>
    <ds:schemaRef ds:uri="http://purl.org/dc/dcmitype/"/>
    <ds:schemaRef ds:uri="http://www.w3.org/XML/1998/namespace"/>
    <ds:schemaRef ds:uri="http://purl.org/dc/elements/1.1/"/>
    <ds:schemaRef ds:uri="http://schemas.microsoft.com/office/infopath/2007/PartnerControls"/>
    <ds:schemaRef ds:uri="http://schemas.microsoft.com/office/2006/metadata/properties"/>
    <ds:schemaRef ds:uri="09d6be8b-bc16-4410-96a3-72d11bb68f10"/>
    <ds:schemaRef ds:uri="e2b080f5-1a13-4e01-96c9-e788d7270f41"/>
    <ds:schemaRef ds:uri="http://schemas.microsoft.com/sharepoint/v4"/>
    <ds:schemaRef ds:uri="03ac710f-42be-4c16-baa0-177ff0ef70be"/>
  </ds:schemaRefs>
</ds:datastoreItem>
</file>

<file path=customXml/itemProps2.xml><?xml version="1.0" encoding="utf-8"?>
<ds:datastoreItem xmlns:ds="http://schemas.openxmlformats.org/officeDocument/2006/customXml" ds:itemID="{60AFD838-68A6-493A-B7C0-0D159C2383E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9A06C09-687F-44A9-A91A-458809930C7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3ac710f-42be-4c16-baa0-177ff0ef70be"/>
    <ds:schemaRef ds:uri="548933ca-b380-4a29-b4bd-fc01c0d24bb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bcf48bba-4d6f-4dee-a0d2-7df59cc36629}" enabled="0" method="" siteId="{bcf48bba-4d6f-4dee-a0d2-7df59cc36629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14107</TotalTime>
  <Words>1299</Words>
  <Application>Microsoft Office PowerPoint</Application>
  <PresentationFormat>Widescreen</PresentationFormat>
  <Paragraphs>291</Paragraphs>
  <Slides>9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9</vt:i4>
      </vt:variant>
    </vt:vector>
  </HeadingPairs>
  <TitlesOfParts>
    <vt:vector size="11" baseType="lpstr">
      <vt:lpstr>Office Theme</vt:lpstr>
      <vt:lpstr>1_Office Theme</vt:lpstr>
      <vt:lpstr>GSEP / EHD Alignment  - Draft Capability Roadmap</vt:lpstr>
      <vt:lpstr>Roadmap – Draft </vt:lpstr>
      <vt:lpstr>Phase One - Ask Boeing Growth</vt:lpstr>
      <vt:lpstr>Phase One– Ask Boeing Integration</vt:lpstr>
      <vt:lpstr>Phase One – Now Assist ITSM </vt:lpstr>
      <vt:lpstr>Ask Boeing Roadmap</vt:lpstr>
      <vt:lpstr>ServiceNow AI/Hyper-Automation Maturity Journey</vt:lpstr>
      <vt:lpstr>Ask Boeing and GSEP Integration Architecture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Kannan (US), Anand K</dc:creator>
  <cp:keywords/>
  <dc:description/>
  <cp:lastModifiedBy>Zigler (US), Bryan G</cp:lastModifiedBy>
  <cp:revision>677</cp:revision>
  <cp:lastPrinted>2025-09-29T19:36:32Z</cp:lastPrinted>
  <dcterms:created xsi:type="dcterms:W3CDTF">2025-07-23T19:03:15Z</dcterms:created>
  <dcterms:modified xsi:type="dcterms:W3CDTF">2025-12-23T16:52:43Z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ediaServiceImageTags">
    <vt:lpwstr/>
  </property>
  <property fmtid="{D5CDD505-2E9C-101B-9397-08002B2CF9AE}" pid="3" name="ContentTypeId">
    <vt:lpwstr>0x010100A0454938D12DA34FAB5E7AF0EF94B0E4</vt:lpwstr>
  </property>
  <property fmtid="{D5CDD505-2E9C-101B-9397-08002B2CF9AE}" pid="4" name="_dlc_DocIdItemGuid">
    <vt:lpwstr>58d6f75f-9921-4144-9935-805b1261402c</vt:lpwstr>
  </property>
</Properties>
</file>